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6" r:id="rId1"/>
  </p:sldMasterIdLst>
  <p:sldIdLst>
    <p:sldId id="256" r:id="rId2"/>
    <p:sldId id="257" r:id="rId3"/>
    <p:sldId id="258" r:id="rId4"/>
    <p:sldId id="260" r:id="rId5"/>
    <p:sldId id="259" r:id="rId6"/>
    <p:sldId id="261" r:id="rId7"/>
    <p:sldId id="262" r:id="rId8"/>
    <p:sldId id="263" r:id="rId9"/>
    <p:sldId id="266" r:id="rId10"/>
    <p:sldId id="264" r:id="rId11"/>
    <p:sldId id="265" r:id="rId12"/>
    <p:sldId id="267" r:id="rId13"/>
    <p:sldId id="268" r:id="rId14"/>
    <p:sldId id="269" r:id="rId15"/>
    <p:sldId id="270" r:id="rId16"/>
    <p:sldId id="271" r:id="rId17"/>
    <p:sldId id="274" r:id="rId18"/>
    <p:sldId id="275" r:id="rId19"/>
    <p:sldId id="276" r:id="rId20"/>
    <p:sldId id="280" r:id="rId21"/>
    <p:sldId id="277" r:id="rId22"/>
    <p:sldId id="278" r:id="rId23"/>
    <p:sldId id="279" r:id="rId24"/>
    <p:sldId id="273" r:id="rId25"/>
    <p:sldId id="272" r:id="rId26"/>
    <p:sldId id="282"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v" initials="D" lastIdx="1" clrIdx="0">
    <p:extLst>
      <p:ext uri="{19B8F6BF-5375-455C-9EA6-DF929625EA0E}">
        <p15:presenceInfo xmlns:p15="http://schemas.microsoft.com/office/powerpoint/2012/main" userId="099f3ae7b34f273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E8C7B70-E0A3-4E20-AA86-810BC0A105E4}"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69F811-B7B2-4867-986D-D934B813BE4D}" type="slidenum">
              <a:rPr lang="en-US" smtClean="0"/>
              <a:t>‹#›</a:t>
            </a:fld>
            <a:endParaRPr lang="en-US"/>
          </a:p>
        </p:txBody>
      </p:sp>
    </p:spTree>
    <p:extLst>
      <p:ext uri="{BB962C8B-B14F-4D97-AF65-F5344CB8AC3E}">
        <p14:creationId xmlns:p14="http://schemas.microsoft.com/office/powerpoint/2010/main" val="4047199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8C7B70-E0A3-4E20-AA86-810BC0A105E4}" type="datetimeFigureOut">
              <a:rPr lang="en-US" smtClean="0"/>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69F811-B7B2-4867-986D-D934B813BE4D}" type="slidenum">
              <a:rPr lang="en-US" smtClean="0"/>
              <a:t>‹#›</a:t>
            </a:fld>
            <a:endParaRPr lang="en-US"/>
          </a:p>
        </p:txBody>
      </p:sp>
    </p:spTree>
    <p:extLst>
      <p:ext uri="{BB962C8B-B14F-4D97-AF65-F5344CB8AC3E}">
        <p14:creationId xmlns:p14="http://schemas.microsoft.com/office/powerpoint/2010/main" val="1991637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8C7B70-E0A3-4E20-AA86-810BC0A105E4}" type="datetimeFigureOut">
              <a:rPr lang="en-US" smtClean="0"/>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69F811-B7B2-4867-986D-D934B813BE4D}" type="slidenum">
              <a:rPr lang="en-US" smtClean="0"/>
              <a:t>‹#›</a:t>
            </a:fld>
            <a:endParaRPr lang="en-US"/>
          </a:p>
        </p:txBody>
      </p:sp>
    </p:spTree>
    <p:extLst>
      <p:ext uri="{BB962C8B-B14F-4D97-AF65-F5344CB8AC3E}">
        <p14:creationId xmlns:p14="http://schemas.microsoft.com/office/powerpoint/2010/main" val="3384577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8C7B70-E0A3-4E20-AA86-810BC0A105E4}" type="datetimeFigureOut">
              <a:rPr lang="en-US" smtClean="0"/>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69F811-B7B2-4867-986D-D934B813BE4D}"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68483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8C7B70-E0A3-4E20-AA86-810BC0A105E4}" type="datetimeFigureOut">
              <a:rPr lang="en-US" smtClean="0"/>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69F811-B7B2-4867-986D-D934B813BE4D}" type="slidenum">
              <a:rPr lang="en-US" smtClean="0"/>
              <a:t>‹#›</a:t>
            </a:fld>
            <a:endParaRPr lang="en-US"/>
          </a:p>
        </p:txBody>
      </p:sp>
    </p:spTree>
    <p:extLst>
      <p:ext uri="{BB962C8B-B14F-4D97-AF65-F5344CB8AC3E}">
        <p14:creationId xmlns:p14="http://schemas.microsoft.com/office/powerpoint/2010/main" val="1161206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7E8C7B70-E0A3-4E20-AA86-810BC0A105E4}" type="datetimeFigureOut">
              <a:rPr lang="en-US" smtClean="0"/>
              <a:t>9/16/2022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69F811-B7B2-4867-986D-D934B813BE4D}" type="slidenum">
              <a:rPr lang="en-US" smtClean="0"/>
              <a:t>‹#›</a:t>
            </a:fld>
            <a:endParaRPr lang="en-US"/>
          </a:p>
        </p:txBody>
      </p:sp>
    </p:spTree>
    <p:extLst>
      <p:ext uri="{BB962C8B-B14F-4D97-AF65-F5344CB8AC3E}">
        <p14:creationId xmlns:p14="http://schemas.microsoft.com/office/powerpoint/2010/main" val="1546330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7E8C7B70-E0A3-4E20-AA86-810BC0A105E4}" type="datetimeFigureOut">
              <a:rPr lang="en-US" smtClean="0"/>
              <a:t>9/16/2022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69F811-B7B2-4867-986D-D934B813BE4D}" type="slidenum">
              <a:rPr lang="en-US" smtClean="0"/>
              <a:t>‹#›</a:t>
            </a:fld>
            <a:endParaRPr lang="en-US"/>
          </a:p>
        </p:txBody>
      </p:sp>
    </p:spTree>
    <p:extLst>
      <p:ext uri="{BB962C8B-B14F-4D97-AF65-F5344CB8AC3E}">
        <p14:creationId xmlns:p14="http://schemas.microsoft.com/office/powerpoint/2010/main" val="189086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8C7B70-E0A3-4E20-AA86-810BC0A105E4}"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69F811-B7B2-4867-986D-D934B813BE4D}" type="slidenum">
              <a:rPr lang="en-US" smtClean="0"/>
              <a:t>‹#›</a:t>
            </a:fld>
            <a:endParaRPr lang="en-US"/>
          </a:p>
        </p:txBody>
      </p:sp>
    </p:spTree>
    <p:extLst>
      <p:ext uri="{BB962C8B-B14F-4D97-AF65-F5344CB8AC3E}">
        <p14:creationId xmlns:p14="http://schemas.microsoft.com/office/powerpoint/2010/main" val="26518112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8C7B70-E0A3-4E20-AA86-810BC0A105E4}"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69F811-B7B2-4867-986D-D934B813BE4D}" type="slidenum">
              <a:rPr lang="en-US" smtClean="0"/>
              <a:t>‹#›</a:t>
            </a:fld>
            <a:endParaRPr lang="en-US"/>
          </a:p>
        </p:txBody>
      </p:sp>
    </p:spTree>
    <p:extLst>
      <p:ext uri="{BB962C8B-B14F-4D97-AF65-F5344CB8AC3E}">
        <p14:creationId xmlns:p14="http://schemas.microsoft.com/office/powerpoint/2010/main" val="1983126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8C7B70-E0A3-4E20-AA86-810BC0A105E4}"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69F811-B7B2-4867-986D-D934B813BE4D}" type="slidenum">
              <a:rPr lang="en-US" smtClean="0"/>
              <a:t>‹#›</a:t>
            </a:fld>
            <a:endParaRPr lang="en-US"/>
          </a:p>
        </p:txBody>
      </p:sp>
    </p:spTree>
    <p:extLst>
      <p:ext uri="{BB962C8B-B14F-4D97-AF65-F5344CB8AC3E}">
        <p14:creationId xmlns:p14="http://schemas.microsoft.com/office/powerpoint/2010/main" val="465911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8C7B70-E0A3-4E20-AA86-810BC0A105E4}"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69F811-B7B2-4867-986D-D934B813BE4D}" type="slidenum">
              <a:rPr lang="en-US" smtClean="0"/>
              <a:t>‹#›</a:t>
            </a:fld>
            <a:endParaRPr lang="en-US"/>
          </a:p>
        </p:txBody>
      </p:sp>
    </p:spTree>
    <p:extLst>
      <p:ext uri="{BB962C8B-B14F-4D97-AF65-F5344CB8AC3E}">
        <p14:creationId xmlns:p14="http://schemas.microsoft.com/office/powerpoint/2010/main" val="3718938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E8C7B70-E0A3-4E20-AA86-810BC0A105E4}" type="datetimeFigureOut">
              <a:rPr lang="en-US" smtClean="0"/>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69F811-B7B2-4867-986D-D934B813BE4D}" type="slidenum">
              <a:rPr lang="en-US" smtClean="0"/>
              <a:t>‹#›</a:t>
            </a:fld>
            <a:endParaRPr lang="en-US"/>
          </a:p>
        </p:txBody>
      </p:sp>
    </p:spTree>
    <p:extLst>
      <p:ext uri="{BB962C8B-B14F-4D97-AF65-F5344CB8AC3E}">
        <p14:creationId xmlns:p14="http://schemas.microsoft.com/office/powerpoint/2010/main" val="3232637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E8C7B70-E0A3-4E20-AA86-810BC0A105E4}" type="datetimeFigureOut">
              <a:rPr lang="en-US" smtClean="0"/>
              <a:t>9/16/2022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69F811-B7B2-4867-986D-D934B813BE4D}" type="slidenum">
              <a:rPr lang="en-US" smtClean="0"/>
              <a:t>‹#›</a:t>
            </a:fld>
            <a:endParaRPr lang="en-US"/>
          </a:p>
        </p:txBody>
      </p:sp>
    </p:spTree>
    <p:extLst>
      <p:ext uri="{BB962C8B-B14F-4D97-AF65-F5344CB8AC3E}">
        <p14:creationId xmlns:p14="http://schemas.microsoft.com/office/powerpoint/2010/main" val="2977466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E8C7B70-E0A3-4E20-AA86-810BC0A105E4}" type="datetimeFigureOut">
              <a:rPr lang="en-US" smtClean="0"/>
              <a:t>9/16/2022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69F811-B7B2-4867-986D-D934B813BE4D}" type="slidenum">
              <a:rPr lang="en-US" smtClean="0"/>
              <a:t>‹#›</a:t>
            </a:fld>
            <a:endParaRPr lang="en-US"/>
          </a:p>
        </p:txBody>
      </p:sp>
    </p:spTree>
    <p:extLst>
      <p:ext uri="{BB962C8B-B14F-4D97-AF65-F5344CB8AC3E}">
        <p14:creationId xmlns:p14="http://schemas.microsoft.com/office/powerpoint/2010/main" val="1942010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8C7B70-E0A3-4E20-AA86-810BC0A105E4}" type="datetimeFigureOut">
              <a:rPr lang="en-US" smtClean="0"/>
              <a:t>9/16/2022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69F811-B7B2-4867-986D-D934B813BE4D}" type="slidenum">
              <a:rPr lang="en-US" smtClean="0"/>
              <a:t>‹#›</a:t>
            </a:fld>
            <a:endParaRPr lang="en-US"/>
          </a:p>
        </p:txBody>
      </p:sp>
    </p:spTree>
    <p:extLst>
      <p:ext uri="{BB962C8B-B14F-4D97-AF65-F5344CB8AC3E}">
        <p14:creationId xmlns:p14="http://schemas.microsoft.com/office/powerpoint/2010/main" val="3068572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8C7B70-E0A3-4E20-AA86-810BC0A105E4}" type="datetimeFigureOut">
              <a:rPr lang="en-US" smtClean="0"/>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69F811-B7B2-4867-986D-D934B813BE4D}" type="slidenum">
              <a:rPr lang="en-US" smtClean="0"/>
              <a:t>‹#›</a:t>
            </a:fld>
            <a:endParaRPr lang="en-US"/>
          </a:p>
        </p:txBody>
      </p:sp>
    </p:spTree>
    <p:extLst>
      <p:ext uri="{BB962C8B-B14F-4D97-AF65-F5344CB8AC3E}">
        <p14:creationId xmlns:p14="http://schemas.microsoft.com/office/powerpoint/2010/main" val="2465689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8C7B70-E0A3-4E20-AA86-810BC0A105E4}" type="datetimeFigureOut">
              <a:rPr lang="en-US" smtClean="0"/>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69F811-B7B2-4867-986D-D934B813BE4D}" type="slidenum">
              <a:rPr lang="en-US" smtClean="0"/>
              <a:t>‹#›</a:t>
            </a:fld>
            <a:endParaRPr lang="en-US"/>
          </a:p>
        </p:txBody>
      </p:sp>
    </p:spTree>
    <p:extLst>
      <p:ext uri="{BB962C8B-B14F-4D97-AF65-F5344CB8AC3E}">
        <p14:creationId xmlns:p14="http://schemas.microsoft.com/office/powerpoint/2010/main" val="3960535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E8C7B70-E0A3-4E20-AA86-810BC0A105E4}" type="datetimeFigureOut">
              <a:rPr lang="en-US" smtClean="0"/>
              <a:t>9/16/2022</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269F811-B7B2-4867-986D-D934B813BE4D}" type="slidenum">
              <a:rPr lang="en-US" smtClean="0"/>
              <a:t>‹#›</a:t>
            </a:fld>
            <a:endParaRPr lang="en-US"/>
          </a:p>
        </p:txBody>
      </p:sp>
    </p:spTree>
    <p:extLst>
      <p:ext uri="{BB962C8B-B14F-4D97-AF65-F5344CB8AC3E}">
        <p14:creationId xmlns:p14="http://schemas.microsoft.com/office/powerpoint/2010/main" val="707872273"/>
      </p:ext>
    </p:extLst>
  </p:cSld>
  <p:clrMap bg1="dk1" tx1="lt1" bg2="dk2" tx2="lt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miltonpereira/Scrapper"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Software Engineering processes - Assignments</a:t>
            </a:r>
            <a:endParaRPr lang="en-US" dirty="0"/>
          </a:p>
        </p:txBody>
      </p:sp>
      <p:sp>
        <p:nvSpPr>
          <p:cNvPr id="3" name="Subtitle 2"/>
          <p:cNvSpPr>
            <a:spLocks noGrp="1"/>
          </p:cNvSpPr>
          <p:nvPr>
            <p:ph type="subTitle" idx="1"/>
          </p:nvPr>
        </p:nvSpPr>
        <p:spPr>
          <a:xfrm>
            <a:off x="1523999" y="3602038"/>
            <a:ext cx="9577589" cy="2734368"/>
          </a:xfrm>
        </p:spPr>
        <p:txBody>
          <a:bodyPr>
            <a:noAutofit/>
          </a:bodyPr>
          <a:lstStyle/>
          <a:p>
            <a:pPr marL="742950" indent="-742950" algn="l">
              <a:buFont typeface="+mj-lt"/>
              <a:buAutoNum type="arabicPeriod"/>
            </a:pPr>
            <a:r>
              <a:rPr lang="en-US" sz="3600" dirty="0" smtClean="0"/>
              <a:t>House of Quality</a:t>
            </a:r>
          </a:p>
          <a:p>
            <a:pPr marL="742950" indent="-742950" algn="l">
              <a:buFont typeface="+mj-lt"/>
              <a:buAutoNum type="arabicPeriod"/>
            </a:pPr>
            <a:r>
              <a:rPr lang="en-US" sz="3600" dirty="0" smtClean="0"/>
              <a:t>Testing</a:t>
            </a:r>
          </a:p>
          <a:p>
            <a:pPr marL="742950" indent="-742950" algn="l">
              <a:buFont typeface="+mj-lt"/>
              <a:buAutoNum type="arabicPeriod"/>
            </a:pPr>
            <a:r>
              <a:rPr lang="en-US" sz="3600" dirty="0" smtClean="0"/>
              <a:t>Code Review</a:t>
            </a:r>
          </a:p>
          <a:p>
            <a:pPr marL="742950" indent="-742950" algn="l">
              <a:buFont typeface="+mj-lt"/>
              <a:buAutoNum type="arabicPeriod"/>
            </a:pPr>
            <a:r>
              <a:rPr lang="en-US" sz="3600" dirty="0" smtClean="0"/>
              <a:t>Code Refactoring</a:t>
            </a:r>
            <a:endParaRPr lang="en-US" sz="3600" dirty="0"/>
          </a:p>
        </p:txBody>
      </p:sp>
    </p:spTree>
    <p:extLst>
      <p:ext uri="{BB962C8B-B14F-4D97-AF65-F5344CB8AC3E}">
        <p14:creationId xmlns:p14="http://schemas.microsoft.com/office/powerpoint/2010/main" val="22615353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6423" y="207963"/>
            <a:ext cx="9144000" cy="1257766"/>
          </a:xfrm>
        </p:spPr>
        <p:txBody>
          <a:bodyPr/>
          <a:lstStyle/>
          <a:p>
            <a:r>
              <a:rPr lang="en-US" b="1" dirty="0" smtClean="0"/>
              <a:t>TESTING</a:t>
            </a:r>
            <a:endParaRPr lang="en-US" b="1" dirty="0"/>
          </a:p>
        </p:txBody>
      </p:sp>
      <p:sp>
        <p:nvSpPr>
          <p:cNvPr id="3" name="Subtitle 2"/>
          <p:cNvSpPr>
            <a:spLocks noGrp="1"/>
          </p:cNvSpPr>
          <p:nvPr>
            <p:ph type="subTitle" idx="1"/>
          </p:nvPr>
        </p:nvSpPr>
        <p:spPr>
          <a:xfrm>
            <a:off x="1524000" y="2124635"/>
            <a:ext cx="9144000" cy="4087906"/>
          </a:xfrm>
        </p:spPr>
        <p:txBody>
          <a:bodyPr>
            <a:normAutofit/>
          </a:bodyPr>
          <a:lstStyle/>
          <a:p>
            <a:pPr marL="457200" indent="-457200" algn="l">
              <a:buFont typeface="+mj-lt"/>
              <a:buAutoNum type="arabicPeriod"/>
            </a:pPr>
            <a:r>
              <a:rPr lang="en-US" sz="2800" b="1" dirty="0"/>
              <a:t>Aim: </a:t>
            </a:r>
            <a:r>
              <a:rPr lang="en-US" sz="2800" dirty="0"/>
              <a:t>To select an application and perform testing techniques over it using </a:t>
            </a:r>
            <a:r>
              <a:rPr lang="en-US" sz="2800" dirty="0" smtClean="0"/>
              <a:t>selenium as a testing tool.</a:t>
            </a:r>
            <a:endParaRPr lang="en-US" sz="2800" dirty="0"/>
          </a:p>
          <a:p>
            <a:pPr marL="457200" indent="-457200" algn="l">
              <a:buFont typeface="+mj-lt"/>
              <a:buAutoNum type="arabicPeriod"/>
            </a:pPr>
            <a:r>
              <a:rPr lang="en-US" sz="2800" b="1" dirty="0"/>
              <a:t>Application Selected: </a:t>
            </a:r>
            <a:r>
              <a:rPr lang="en-US" sz="2800" dirty="0"/>
              <a:t>E-Commerce Platform</a:t>
            </a:r>
          </a:p>
          <a:p>
            <a:pPr marL="457200" indent="-457200" algn="l">
              <a:buFont typeface="+mj-lt"/>
              <a:buAutoNum type="arabicPeriod"/>
            </a:pPr>
            <a:r>
              <a:rPr lang="en-US" sz="2800" b="1" dirty="0"/>
              <a:t>Software type: </a:t>
            </a:r>
            <a:r>
              <a:rPr lang="en-US" sz="2800" dirty="0"/>
              <a:t>Web Application.</a:t>
            </a:r>
            <a:r>
              <a:rPr lang="en-US" sz="2800" b="1" dirty="0"/>
              <a:t> </a:t>
            </a:r>
            <a:endParaRPr lang="en-US" sz="2800" dirty="0"/>
          </a:p>
          <a:p>
            <a:pPr marL="457200" indent="-457200" algn="l">
              <a:buFont typeface="+mj-lt"/>
              <a:buAutoNum type="arabicPeriod"/>
            </a:pPr>
            <a:r>
              <a:rPr lang="en-US" sz="2800" b="1" dirty="0"/>
              <a:t>Features of </a:t>
            </a:r>
            <a:r>
              <a:rPr lang="en-US" sz="2800" b="1" dirty="0" smtClean="0"/>
              <a:t>Testing-Shop</a:t>
            </a:r>
            <a:r>
              <a:rPr lang="en-US" sz="2800" dirty="0" smtClean="0"/>
              <a:t> </a:t>
            </a:r>
            <a:r>
              <a:rPr lang="en-US" sz="2800" dirty="0"/>
              <a:t>include Newsletter, </a:t>
            </a:r>
            <a:r>
              <a:rPr lang="en-US" sz="2800" dirty="0" smtClean="0"/>
              <a:t>Email, Inventory</a:t>
            </a:r>
            <a:r>
              <a:rPr lang="en-US" sz="2800" dirty="0"/>
              <a:t>, Payment Gateways, and Shipping etc.  </a:t>
            </a:r>
          </a:p>
          <a:p>
            <a:pPr marL="457200" indent="-457200" algn="l">
              <a:buFont typeface="+mj-lt"/>
              <a:buAutoNum type="arabicPeriod"/>
            </a:pPr>
            <a:r>
              <a:rPr lang="en-US" sz="2800" b="1" dirty="0"/>
              <a:t>Built on: </a:t>
            </a:r>
            <a:r>
              <a:rPr lang="en-US" sz="2800" dirty="0" err="1"/>
              <a:t>Django</a:t>
            </a:r>
            <a:r>
              <a:rPr lang="en-US" sz="2800" dirty="0"/>
              <a:t> (Python web based framework)</a:t>
            </a:r>
          </a:p>
        </p:txBody>
      </p:sp>
    </p:spTree>
    <p:extLst>
      <p:ext uri="{BB962C8B-B14F-4D97-AF65-F5344CB8AC3E}">
        <p14:creationId xmlns:p14="http://schemas.microsoft.com/office/powerpoint/2010/main" val="38242181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412" y="215154"/>
            <a:ext cx="10950388" cy="5961810"/>
          </a:xfrm>
        </p:spPr>
        <p:txBody>
          <a:bodyPr>
            <a:normAutofit lnSpcReduction="10000"/>
          </a:bodyPr>
          <a:lstStyle/>
          <a:p>
            <a:r>
              <a:rPr lang="en-US" sz="3200" b="1" dirty="0"/>
              <a:t>Software Testing Tools selected:</a:t>
            </a:r>
            <a:endParaRPr lang="en-US" sz="3200" dirty="0"/>
          </a:p>
          <a:p>
            <a:pPr lvl="1"/>
            <a:r>
              <a:rPr lang="en-US" sz="3200" dirty="0"/>
              <a:t>Functional Testing Tool: Selenium</a:t>
            </a:r>
          </a:p>
          <a:p>
            <a:endParaRPr lang="en-US" sz="3200" dirty="0"/>
          </a:p>
          <a:p>
            <a:r>
              <a:rPr lang="en-US" sz="3200" b="1" dirty="0"/>
              <a:t>Types of testing we intend to do:</a:t>
            </a:r>
            <a:endParaRPr lang="en-US" sz="3200" dirty="0"/>
          </a:p>
          <a:p>
            <a:pPr lvl="1"/>
            <a:r>
              <a:rPr lang="en-US" sz="3200" b="1" dirty="0"/>
              <a:t>Functional Tests:</a:t>
            </a:r>
          </a:p>
          <a:p>
            <a:pPr lvl="2"/>
            <a:r>
              <a:rPr lang="en-US" sz="3200" dirty="0"/>
              <a:t>Unit Testing</a:t>
            </a:r>
          </a:p>
          <a:p>
            <a:pPr lvl="2"/>
            <a:r>
              <a:rPr lang="en-US" sz="3200" dirty="0"/>
              <a:t>Black Box Testing</a:t>
            </a:r>
          </a:p>
          <a:p>
            <a:pPr lvl="1"/>
            <a:r>
              <a:rPr lang="en-US" sz="3200" b="1" dirty="0"/>
              <a:t>Non-Functional Tests:</a:t>
            </a:r>
          </a:p>
          <a:p>
            <a:pPr lvl="2"/>
            <a:r>
              <a:rPr lang="en-US" sz="2800" dirty="0"/>
              <a:t>Load Testing</a:t>
            </a:r>
          </a:p>
          <a:p>
            <a:pPr lvl="2"/>
            <a:r>
              <a:rPr lang="en-US" sz="2800" dirty="0"/>
              <a:t>Stress Testing</a:t>
            </a:r>
          </a:p>
        </p:txBody>
      </p:sp>
    </p:spTree>
    <p:extLst>
      <p:ext uri="{BB962C8B-B14F-4D97-AF65-F5344CB8AC3E}">
        <p14:creationId xmlns:p14="http://schemas.microsoft.com/office/powerpoint/2010/main" val="7562314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5793"/>
          </a:xfrm>
        </p:spPr>
        <p:txBody>
          <a:bodyPr/>
          <a:lstStyle/>
          <a:p>
            <a:r>
              <a:rPr lang="en-US" b="1" dirty="0" smtClean="0"/>
              <a:t>Test Plan</a:t>
            </a:r>
            <a:endParaRPr lang="en-US" b="1" dirty="0"/>
          </a:p>
        </p:txBody>
      </p:sp>
      <p:sp>
        <p:nvSpPr>
          <p:cNvPr id="3" name="Content Placeholder 2"/>
          <p:cNvSpPr>
            <a:spLocks noGrp="1"/>
          </p:cNvSpPr>
          <p:nvPr>
            <p:ph idx="1"/>
          </p:nvPr>
        </p:nvSpPr>
        <p:spPr>
          <a:xfrm>
            <a:off x="363071" y="1290918"/>
            <a:ext cx="10990729" cy="5419164"/>
          </a:xfrm>
        </p:spPr>
        <p:txBody>
          <a:bodyPr>
            <a:noAutofit/>
          </a:bodyPr>
          <a:lstStyle/>
          <a:p>
            <a:r>
              <a:rPr lang="en-US" sz="2400" dirty="0">
                <a:solidFill>
                  <a:schemeClr val="tx1"/>
                </a:solidFill>
                <a:latin typeface="Times New Roman" panose="02020603050405020304" pitchFamily="18" charset="0"/>
                <a:cs typeface="Times New Roman" panose="02020603050405020304" pitchFamily="18" charset="0"/>
              </a:rPr>
              <a:t>The objective of the testing is to find as many software defects as possible, or ensure that </a:t>
            </a:r>
            <a:r>
              <a:rPr lang="en-US" sz="2400" dirty="0" smtClean="0">
                <a:solidFill>
                  <a:schemeClr val="tx1"/>
                </a:solidFill>
                <a:latin typeface="Times New Roman" panose="02020603050405020304" pitchFamily="18" charset="0"/>
                <a:cs typeface="Times New Roman" panose="02020603050405020304" pitchFamily="18" charset="0"/>
              </a:rPr>
              <a:t>the software </a:t>
            </a:r>
            <a:r>
              <a:rPr lang="en-US" sz="2400" dirty="0">
                <a:solidFill>
                  <a:schemeClr val="tx1"/>
                </a:solidFill>
                <a:latin typeface="Times New Roman" panose="02020603050405020304" pitchFamily="18" charset="0"/>
                <a:cs typeface="Times New Roman" panose="02020603050405020304" pitchFamily="18" charset="0"/>
              </a:rPr>
              <a:t>under test is bug free</a:t>
            </a:r>
            <a:r>
              <a:rPr lang="en-US" sz="2400" dirty="0" smtClean="0">
                <a:solidFill>
                  <a:schemeClr val="tx1"/>
                </a:solidFill>
                <a:latin typeface="Times New Roman" panose="02020603050405020304" pitchFamily="18" charset="0"/>
                <a:cs typeface="Times New Roman" panose="02020603050405020304" pitchFamily="18" charset="0"/>
              </a:rPr>
              <a:t>.</a:t>
            </a:r>
          </a:p>
          <a:p>
            <a:endParaRPr lang="en-US" sz="2400" dirty="0" smtClean="0">
              <a:solidFill>
                <a:schemeClr val="tx1"/>
              </a:solidFill>
              <a:latin typeface="Times New Roman" panose="02020603050405020304" pitchFamily="18" charset="0"/>
              <a:cs typeface="Times New Roman" panose="02020603050405020304" pitchFamily="18" charset="0"/>
            </a:endParaRPr>
          </a:p>
          <a:p>
            <a:r>
              <a:rPr lang="en-US" sz="2400" b="1" dirty="0">
                <a:solidFill>
                  <a:schemeClr val="tx1"/>
                </a:solidFill>
                <a:latin typeface="Times New Roman" panose="02020603050405020304" pitchFamily="18" charset="0"/>
                <a:cs typeface="Times New Roman" panose="02020603050405020304" pitchFamily="18" charset="0"/>
              </a:rPr>
              <a:t>Login and Security</a:t>
            </a:r>
          </a:p>
          <a:p>
            <a:pPr lvl="1"/>
            <a:r>
              <a:rPr lang="en-US" sz="2400" dirty="0">
                <a:solidFill>
                  <a:schemeClr val="tx1"/>
                </a:solidFill>
                <a:latin typeface="Times New Roman" panose="02020603050405020304" pitchFamily="18" charset="0"/>
                <a:cs typeface="Times New Roman" panose="02020603050405020304" pitchFamily="18" charset="0"/>
              </a:rPr>
              <a:t>1. Check the login </a:t>
            </a:r>
            <a:r>
              <a:rPr lang="en-US" sz="2400" dirty="0" smtClean="0">
                <a:solidFill>
                  <a:schemeClr val="tx1"/>
                </a:solidFill>
                <a:latin typeface="Times New Roman" panose="02020603050405020304" pitchFamily="18" charset="0"/>
                <a:cs typeface="Times New Roman" panose="02020603050405020304" pitchFamily="18" charset="0"/>
              </a:rPr>
              <a:t>capability</a:t>
            </a:r>
            <a:endParaRPr lang="en-US" sz="2400" dirty="0">
              <a:solidFill>
                <a:schemeClr val="tx1"/>
              </a:solidFill>
              <a:latin typeface="Times New Roman" panose="02020603050405020304" pitchFamily="18" charset="0"/>
              <a:cs typeface="Times New Roman" panose="02020603050405020304" pitchFamily="18" charset="0"/>
            </a:endParaRPr>
          </a:p>
          <a:p>
            <a:r>
              <a:rPr lang="en-US" sz="2400" b="1" dirty="0">
                <a:solidFill>
                  <a:schemeClr val="tx1"/>
                </a:solidFill>
                <a:latin typeface="Times New Roman" panose="02020603050405020304" pitchFamily="18" charset="0"/>
                <a:cs typeface="Times New Roman" panose="02020603050405020304" pitchFamily="18" charset="0"/>
              </a:rPr>
              <a:t>Page Display</a:t>
            </a:r>
          </a:p>
          <a:p>
            <a:r>
              <a:rPr lang="en-US" sz="2400" dirty="0">
                <a:solidFill>
                  <a:schemeClr val="tx1"/>
                </a:solidFill>
                <a:latin typeface="Times New Roman" panose="02020603050405020304" pitchFamily="18" charset="0"/>
                <a:cs typeface="Times New Roman" panose="02020603050405020304" pitchFamily="18" charset="0"/>
              </a:rPr>
              <a:t>1. Check if the pages are displayed correctly.</a:t>
            </a:r>
          </a:p>
          <a:p>
            <a:r>
              <a:rPr lang="en-US" sz="2400" dirty="0">
                <a:solidFill>
                  <a:schemeClr val="tx1"/>
                </a:solidFill>
                <a:latin typeface="Times New Roman" panose="02020603050405020304" pitchFamily="18" charset="0"/>
                <a:cs typeface="Times New Roman" panose="02020603050405020304" pitchFamily="18" charset="0"/>
              </a:rPr>
              <a:t>2. Detect dead hyperlinks , plugin dependencies, font sizing </a:t>
            </a:r>
            <a:r>
              <a:rPr lang="en-US" sz="2400" dirty="0" err="1" smtClean="0">
                <a:solidFill>
                  <a:schemeClr val="tx1"/>
                </a:solidFill>
                <a:latin typeface="Times New Roman" panose="02020603050405020304" pitchFamily="18" charset="0"/>
                <a:cs typeface="Times New Roman" panose="02020603050405020304" pitchFamily="18" charset="0"/>
              </a:rPr>
              <a:t>etc</a:t>
            </a:r>
            <a:endParaRPr lang="en-US" sz="2400" dirty="0" smtClean="0">
              <a:solidFill>
                <a:schemeClr val="tx1"/>
              </a:solidFill>
              <a:latin typeface="Times New Roman" panose="02020603050405020304" pitchFamily="18" charset="0"/>
              <a:cs typeface="Times New Roman" panose="02020603050405020304" pitchFamily="18" charset="0"/>
            </a:endParaRPr>
          </a:p>
          <a:p>
            <a:r>
              <a:rPr lang="en-US" sz="2400" dirty="0" smtClean="0">
                <a:solidFill>
                  <a:schemeClr val="tx1"/>
                </a:solidFill>
                <a:latin typeface="Times New Roman" panose="02020603050405020304" pitchFamily="18" charset="0"/>
                <a:cs typeface="Times New Roman" panose="02020603050405020304" pitchFamily="18" charset="0"/>
              </a:rPr>
              <a:t>4</a:t>
            </a:r>
            <a:r>
              <a:rPr lang="en-US" sz="2400" dirty="0">
                <a:solidFill>
                  <a:schemeClr val="tx1"/>
                </a:solidFill>
                <a:latin typeface="Times New Roman" panose="02020603050405020304" pitchFamily="18" charset="0"/>
                <a:cs typeface="Times New Roman" panose="02020603050405020304" pitchFamily="18" charset="0"/>
              </a:rPr>
              <a:t>. Check if runtime error messages are displayed correctly.</a:t>
            </a:r>
          </a:p>
          <a:p>
            <a:r>
              <a:rPr lang="en-US" sz="2400" dirty="0">
                <a:solidFill>
                  <a:schemeClr val="tx1"/>
                </a:solidFill>
                <a:latin typeface="Times New Roman" panose="02020603050405020304" pitchFamily="18" charset="0"/>
                <a:cs typeface="Times New Roman" panose="02020603050405020304" pitchFamily="18" charset="0"/>
              </a:rPr>
              <a:t>5. Check if alerts are displayed whenever required</a:t>
            </a:r>
          </a:p>
        </p:txBody>
      </p:sp>
    </p:spTree>
    <p:extLst>
      <p:ext uri="{BB962C8B-B14F-4D97-AF65-F5344CB8AC3E}">
        <p14:creationId xmlns:p14="http://schemas.microsoft.com/office/powerpoint/2010/main" val="19721757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09282"/>
            <a:ext cx="10515600" cy="6387353"/>
          </a:xfrm>
        </p:spPr>
        <p:txBody>
          <a:bodyPr>
            <a:noAutofit/>
          </a:bodyPr>
          <a:lstStyle/>
          <a:p>
            <a:r>
              <a:rPr lang="en-US" sz="2800" b="1" dirty="0">
                <a:latin typeface="Times New Roman" panose="02020603050405020304" pitchFamily="18" charset="0"/>
                <a:cs typeface="Times New Roman" panose="02020603050405020304" pitchFamily="18" charset="0"/>
              </a:rPr>
              <a:t>Usability</a:t>
            </a:r>
          </a:p>
          <a:p>
            <a:pPr lvl="1"/>
            <a:r>
              <a:rPr lang="en-US" sz="2800" dirty="0">
                <a:latin typeface="Times New Roman" panose="02020603050405020304" pitchFamily="18" charset="0"/>
                <a:cs typeface="Times New Roman" panose="02020603050405020304" pitchFamily="18" charset="0"/>
              </a:rPr>
              <a:t>1. Check if the design is non intuitive.</a:t>
            </a:r>
          </a:p>
          <a:p>
            <a:pPr lvl="1"/>
            <a:r>
              <a:rPr lang="en-US" sz="2800" dirty="0">
                <a:latin typeface="Times New Roman" panose="02020603050405020304" pitchFamily="18" charset="0"/>
                <a:cs typeface="Times New Roman" panose="02020603050405020304" pitchFamily="18" charset="0"/>
              </a:rPr>
              <a:t>2. Check if the site navigation is poor.</a:t>
            </a:r>
          </a:p>
          <a:p>
            <a:pPr lvl="1"/>
            <a:r>
              <a:rPr lang="en-US" sz="2800" dirty="0">
                <a:latin typeface="Times New Roman" panose="02020603050405020304" pitchFamily="18" charset="0"/>
                <a:cs typeface="Times New Roman" panose="02020603050405020304" pitchFamily="18" charset="0"/>
              </a:rPr>
              <a:t>3. Check if help-support feature is poor.</a:t>
            </a:r>
          </a:p>
          <a:p>
            <a:pPr lvl="1"/>
            <a:r>
              <a:rPr lang="en-US" sz="2800" dirty="0">
                <a:latin typeface="Times New Roman" panose="02020603050405020304" pitchFamily="18" charset="0"/>
                <a:cs typeface="Times New Roman" panose="02020603050405020304" pitchFamily="18" charset="0"/>
              </a:rPr>
              <a:t>4. Check if catalog navigation for the customer is not proper</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Shopping order processing and purchasing</a:t>
            </a:r>
          </a:p>
          <a:p>
            <a:pPr lvl="1"/>
            <a:r>
              <a:rPr lang="en-US" sz="2800" dirty="0">
                <a:latin typeface="Times New Roman" panose="02020603050405020304" pitchFamily="18" charset="0"/>
                <a:cs typeface="Times New Roman" panose="02020603050405020304" pitchFamily="18" charset="0"/>
              </a:rPr>
              <a:t>1. Check if the shopping cart functionality works properly.</a:t>
            </a:r>
          </a:p>
          <a:p>
            <a:pPr lvl="1"/>
            <a:r>
              <a:rPr lang="en-US" sz="2800" dirty="0">
                <a:latin typeface="Times New Roman" panose="02020603050405020304" pitchFamily="18" charset="0"/>
                <a:cs typeface="Times New Roman" panose="02020603050405020304" pitchFamily="18" charset="0"/>
              </a:rPr>
              <a:t>2. Check if the order processing happens as desired.</a:t>
            </a:r>
          </a:p>
          <a:p>
            <a:pPr lvl="1"/>
            <a:r>
              <a:rPr lang="en-US" sz="2800" dirty="0">
                <a:latin typeface="Times New Roman" panose="02020603050405020304" pitchFamily="18" charset="0"/>
                <a:cs typeface="Times New Roman" panose="02020603050405020304" pitchFamily="18" charset="0"/>
              </a:rPr>
              <a:t>3. Check if payment processing works properly.</a:t>
            </a:r>
          </a:p>
          <a:p>
            <a:pPr lvl="1"/>
            <a:r>
              <a:rPr lang="en-US" sz="2800" dirty="0">
                <a:latin typeface="Times New Roman" panose="02020603050405020304" pitchFamily="18" charset="0"/>
                <a:cs typeface="Times New Roman" panose="02020603050405020304" pitchFamily="18" charset="0"/>
              </a:rPr>
              <a:t>4. Check if the order tracking feature is proper.</a:t>
            </a:r>
          </a:p>
        </p:txBody>
      </p:sp>
    </p:spTree>
    <p:extLst>
      <p:ext uri="{BB962C8B-B14F-4D97-AF65-F5344CB8AC3E}">
        <p14:creationId xmlns:p14="http://schemas.microsoft.com/office/powerpoint/2010/main" val="32942570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6851"/>
          </a:xfrm>
        </p:spPr>
        <p:txBody>
          <a:bodyPr>
            <a:normAutofit fontScale="90000"/>
          </a:bodyPr>
          <a:lstStyle/>
          <a:p>
            <a:r>
              <a:rPr lang="en-US" b="1" dirty="0"/>
              <a:t>OUT OF SCOPE</a:t>
            </a:r>
            <a:endParaRPr lang="en-US" dirty="0"/>
          </a:p>
        </p:txBody>
      </p:sp>
      <p:sp>
        <p:nvSpPr>
          <p:cNvPr id="3" name="Content Placeholder 2"/>
          <p:cNvSpPr>
            <a:spLocks noGrp="1"/>
          </p:cNvSpPr>
          <p:nvPr>
            <p:ph idx="1"/>
          </p:nvPr>
        </p:nvSpPr>
        <p:spPr>
          <a:xfrm>
            <a:off x="838200" y="1129552"/>
            <a:ext cx="10515600" cy="5607423"/>
          </a:xfrm>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The following features </a:t>
            </a:r>
            <a:r>
              <a:rPr lang="en-US" sz="3200" dirty="0" smtClean="0">
                <a:latin typeface="Times New Roman" panose="02020603050405020304" pitchFamily="18" charset="0"/>
                <a:cs typeface="Times New Roman" panose="02020603050405020304" pitchFamily="18" charset="0"/>
              </a:rPr>
              <a:t>were not tested due to lack of enough time and resources.</a:t>
            </a:r>
          </a:p>
          <a:p>
            <a:pPr lvl="1"/>
            <a:r>
              <a:rPr lang="en-US" sz="3200" b="1" dirty="0">
                <a:latin typeface="Times New Roman" panose="02020603050405020304" pitchFamily="18" charset="0"/>
                <a:cs typeface="Times New Roman" panose="02020603050405020304" pitchFamily="18" charset="0"/>
              </a:rPr>
              <a:t>Session </a:t>
            </a:r>
            <a:r>
              <a:rPr lang="en-US" sz="3200" b="1" dirty="0" smtClean="0">
                <a:latin typeface="Times New Roman" panose="02020603050405020304" pitchFamily="18" charset="0"/>
                <a:cs typeface="Times New Roman" panose="02020603050405020304" pitchFamily="18" charset="0"/>
              </a:rPr>
              <a:t>Testing </a:t>
            </a:r>
            <a:r>
              <a:rPr lang="en-US" sz="3200" b="1" dirty="0" err="1" smtClean="0">
                <a:latin typeface="Times New Roman" panose="02020603050405020304" pitchFamily="18" charset="0"/>
                <a:cs typeface="Times New Roman" panose="02020603050405020304" pitchFamily="18" charset="0"/>
              </a:rPr>
              <a:t>e.g</a:t>
            </a:r>
            <a:r>
              <a:rPr lang="en-US" sz="3200" b="1" dirty="0" smtClean="0">
                <a:latin typeface="Times New Roman" panose="02020603050405020304" pitchFamily="18" charset="0"/>
                <a:cs typeface="Times New Roman" panose="02020603050405020304" pitchFamily="18" charset="0"/>
              </a:rPr>
              <a:t> timeouts</a:t>
            </a:r>
          </a:p>
          <a:p>
            <a:pPr lvl="1"/>
            <a:r>
              <a:rPr lang="en-US" sz="3200" b="1" dirty="0">
                <a:latin typeface="Times New Roman" panose="02020603050405020304" pitchFamily="18" charset="0"/>
                <a:cs typeface="Times New Roman" panose="02020603050405020304" pitchFamily="18" charset="0"/>
              </a:rPr>
              <a:t>Content </a:t>
            </a:r>
            <a:r>
              <a:rPr lang="en-US" sz="3200" b="1" dirty="0" smtClean="0">
                <a:latin typeface="Times New Roman" panose="02020603050405020304" pitchFamily="18" charset="0"/>
                <a:cs typeface="Times New Roman" panose="02020603050405020304" pitchFamily="18" charset="0"/>
              </a:rPr>
              <a:t>Analysis such as misleading pages</a:t>
            </a:r>
          </a:p>
          <a:p>
            <a:pPr lvl="1"/>
            <a:r>
              <a:rPr lang="en-US" sz="3200" b="1" dirty="0" smtClean="0">
                <a:latin typeface="Times New Roman" panose="02020603050405020304" pitchFamily="18" charset="0"/>
                <a:cs typeface="Times New Roman" panose="02020603050405020304" pitchFamily="18" charset="0"/>
              </a:rPr>
              <a:t>Availability test </a:t>
            </a:r>
            <a:r>
              <a:rPr lang="en-US" sz="3200" b="1" dirty="0" err="1" smtClean="0">
                <a:latin typeface="Times New Roman" panose="02020603050405020304" pitchFamily="18" charset="0"/>
                <a:cs typeface="Times New Roman" panose="02020603050405020304" pitchFamily="18" charset="0"/>
              </a:rPr>
              <a:t>e.g</a:t>
            </a:r>
            <a:r>
              <a:rPr lang="en-US" sz="3200" b="1" dirty="0" smtClean="0">
                <a:latin typeface="Times New Roman" panose="02020603050405020304" pitchFamily="18" charset="0"/>
                <a:cs typeface="Times New Roman" panose="02020603050405020304" pitchFamily="18" charset="0"/>
              </a:rPr>
              <a:t> DOS</a:t>
            </a:r>
          </a:p>
          <a:p>
            <a:pPr lvl="1"/>
            <a:r>
              <a:rPr lang="en-US" sz="3200" b="1" dirty="0">
                <a:latin typeface="Times New Roman" panose="02020603050405020304" pitchFamily="18" charset="0"/>
                <a:cs typeface="Times New Roman" panose="02020603050405020304" pitchFamily="18" charset="0"/>
              </a:rPr>
              <a:t>Back-up and Recovery </a:t>
            </a:r>
            <a:r>
              <a:rPr lang="en-US" sz="3200" b="1" dirty="0" smtClean="0">
                <a:latin typeface="Times New Roman" panose="02020603050405020304" pitchFamily="18" charset="0"/>
                <a:cs typeface="Times New Roman" panose="02020603050405020304" pitchFamily="18" charset="0"/>
              </a:rPr>
              <a:t>Testing, how each component will react when the server is down</a:t>
            </a:r>
          </a:p>
          <a:p>
            <a:pPr lvl="1"/>
            <a:r>
              <a:rPr lang="en-US" sz="3200" b="1" dirty="0">
                <a:latin typeface="Times New Roman" panose="02020603050405020304" pitchFamily="18" charset="0"/>
                <a:cs typeface="Times New Roman" panose="02020603050405020304" pitchFamily="18" charset="0"/>
              </a:rPr>
              <a:t>Performance </a:t>
            </a:r>
            <a:r>
              <a:rPr lang="en-US" sz="3200" b="1" dirty="0" smtClean="0">
                <a:latin typeface="Times New Roman" panose="02020603050405020304" pitchFamily="18" charset="0"/>
                <a:cs typeface="Times New Roman" panose="02020603050405020304" pitchFamily="18" charset="0"/>
              </a:rPr>
              <a:t>Testing, check for scalability of the application</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22936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 comes of the tests</a:t>
            </a:r>
            <a:endParaRPr lang="en-US" dirty="0"/>
          </a:p>
        </p:txBody>
      </p:sp>
      <p:sp>
        <p:nvSpPr>
          <p:cNvPr id="3" name="Content Placeholder 2"/>
          <p:cNvSpPr>
            <a:spLocks noGrp="1"/>
          </p:cNvSpPr>
          <p:nvPr>
            <p:ph idx="1"/>
          </p:nvPr>
        </p:nvSpPr>
        <p:spPr>
          <a:xfrm>
            <a:off x="838200" y="1506071"/>
            <a:ext cx="10515600" cy="4545105"/>
          </a:xfrm>
        </p:spPr>
        <p:txBody>
          <a:bodyPr>
            <a:normAutofit/>
          </a:bodyPr>
          <a:lstStyle/>
          <a:p>
            <a:r>
              <a:rPr lang="en-US" sz="3200" dirty="0" smtClean="0"/>
              <a:t>All the 100 tests performed according to the test plan, passed the tests.</a:t>
            </a:r>
          </a:p>
          <a:p>
            <a:r>
              <a:rPr lang="en-US" sz="3200" dirty="0" smtClean="0"/>
              <a:t>This shows that the application works or functions as desired.</a:t>
            </a:r>
          </a:p>
          <a:p>
            <a:r>
              <a:rPr lang="en-US" sz="3200" dirty="0" smtClean="0"/>
              <a:t>But there is need to add adjust in test planning to include the tests that were not done such as performance and availability which are so crucial for an ecommerce application.</a:t>
            </a:r>
            <a:endParaRPr lang="en-US" sz="3200" dirty="0"/>
          </a:p>
        </p:txBody>
      </p:sp>
    </p:spTree>
    <p:extLst>
      <p:ext uri="{BB962C8B-B14F-4D97-AF65-F5344CB8AC3E}">
        <p14:creationId xmlns:p14="http://schemas.microsoft.com/office/powerpoint/2010/main" val="41934401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16" descr="Code Review - Secure Software Development"/>
          <p:cNvSpPr>
            <a:spLocks noGrp="1" noChangeAspect="1" noChangeArrowheads="1"/>
          </p:cNvSpPr>
          <p:nvPr>
            <p:ph type="subTitle" idx="1"/>
          </p:nvPr>
        </p:nvSpPr>
        <p:spPr bwMode="auto">
          <a:xfrm>
            <a:off x="1524000" y="887413"/>
            <a:ext cx="10026650" cy="5702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42" name="Picture 18" descr="Code Review - Secure Software Develop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12694"/>
            <a:ext cx="11093450" cy="602428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33165" y="0"/>
            <a:ext cx="7207623" cy="707886"/>
          </a:xfrm>
          <a:prstGeom prst="rect">
            <a:avLst/>
          </a:prstGeom>
          <a:noFill/>
        </p:spPr>
        <p:txBody>
          <a:bodyPr wrap="square" rtlCol="0">
            <a:spAutoFit/>
          </a:bodyPr>
          <a:lstStyle/>
          <a:p>
            <a:r>
              <a:rPr lang="en-US" sz="4000" b="1" dirty="0" smtClean="0"/>
              <a:t>Code Review</a:t>
            </a:r>
            <a:endParaRPr lang="en-US" sz="4000" b="1" dirty="0"/>
          </a:p>
        </p:txBody>
      </p:sp>
    </p:spTree>
    <p:extLst>
      <p:ext uri="{BB962C8B-B14F-4D97-AF65-F5344CB8AC3E}">
        <p14:creationId xmlns:p14="http://schemas.microsoft.com/office/powerpoint/2010/main" val="18086861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52400"/>
            <a:ext cx="10353762" cy="815788"/>
          </a:xfrm>
        </p:spPr>
        <p:txBody>
          <a:bodyPr/>
          <a:lstStyle/>
          <a:p>
            <a:r>
              <a:rPr lang="en-US" b="1" dirty="0"/>
              <a:t>Code Review</a:t>
            </a:r>
            <a:endParaRPr lang="en-US" dirty="0"/>
          </a:p>
        </p:txBody>
      </p:sp>
      <p:sp>
        <p:nvSpPr>
          <p:cNvPr id="3" name="Content Placeholder 2"/>
          <p:cNvSpPr>
            <a:spLocks noGrp="1"/>
          </p:cNvSpPr>
          <p:nvPr>
            <p:ph idx="1"/>
          </p:nvPr>
        </p:nvSpPr>
        <p:spPr>
          <a:xfrm>
            <a:off x="363070" y="968189"/>
            <a:ext cx="11828929" cy="5768788"/>
          </a:xfrm>
        </p:spPr>
        <p:txBody>
          <a:bodyPr>
            <a:noAutofit/>
          </a:bodyPr>
          <a:lstStyle/>
          <a:p>
            <a:r>
              <a:rPr lang="en-US" sz="2800" b="1" dirty="0">
                <a:solidFill>
                  <a:schemeClr val="tx1"/>
                </a:solidFill>
              </a:rPr>
              <a:t>Code review </a:t>
            </a:r>
            <a:r>
              <a:rPr lang="en-US" sz="2800" dirty="0">
                <a:solidFill>
                  <a:schemeClr val="tx1"/>
                </a:solidFill>
              </a:rPr>
              <a:t>– an activity in which people other than the author of a software deliverable examine it for defects and improvement opportunities – is one of the most powerful software quality tools available. </a:t>
            </a:r>
          </a:p>
          <a:p>
            <a:r>
              <a:rPr lang="en-US" sz="2800" dirty="0">
                <a:solidFill>
                  <a:schemeClr val="tx1"/>
                </a:solidFill>
              </a:rPr>
              <a:t>Code reviews help novice developers to learn from the senior developers on best practices of writing code</a:t>
            </a:r>
            <a:r>
              <a:rPr lang="en-US" sz="2800" dirty="0" smtClean="0">
                <a:solidFill>
                  <a:schemeClr val="tx1"/>
                </a:solidFill>
              </a:rPr>
              <a:t>.</a:t>
            </a:r>
          </a:p>
          <a:p>
            <a:pPr marL="36900" indent="0">
              <a:buNone/>
            </a:pPr>
            <a:r>
              <a:rPr lang="en-US" sz="2800" b="1" dirty="0" smtClean="0">
                <a:solidFill>
                  <a:schemeClr val="tx1"/>
                </a:solidFill>
              </a:rPr>
              <a:t>Code review best practices</a:t>
            </a:r>
          </a:p>
          <a:p>
            <a:r>
              <a:rPr lang="en-US" sz="2800" dirty="0">
                <a:solidFill>
                  <a:schemeClr val="tx1"/>
                </a:solidFill>
              </a:rPr>
              <a:t>Keep the changes small and focused</a:t>
            </a:r>
          </a:p>
          <a:p>
            <a:r>
              <a:rPr lang="en-US" sz="2800" dirty="0">
                <a:solidFill>
                  <a:schemeClr val="tx1"/>
                </a:solidFill>
              </a:rPr>
              <a:t>Ensure logical coherence of changes</a:t>
            </a:r>
          </a:p>
          <a:p>
            <a:r>
              <a:rPr lang="en-US" sz="2800" dirty="0">
                <a:solidFill>
                  <a:schemeClr val="tx1"/>
                </a:solidFill>
              </a:rPr>
              <a:t>Be positive, polite and respectful</a:t>
            </a:r>
          </a:p>
          <a:p>
            <a:pPr marL="36900" indent="0">
              <a:buNone/>
            </a:pPr>
            <a:endParaRPr lang="en-US" sz="2800" dirty="0">
              <a:solidFill>
                <a:schemeClr val="tx1"/>
              </a:solidFill>
            </a:endParaRPr>
          </a:p>
          <a:p>
            <a:endParaRPr lang="en-US" sz="2800" dirty="0">
              <a:solidFill>
                <a:schemeClr val="tx1"/>
              </a:solidFill>
            </a:endParaRPr>
          </a:p>
        </p:txBody>
      </p:sp>
      <p:pic>
        <p:nvPicPr>
          <p:cNvPr id="3074" name="Picture 2" descr="Code Review: Commit by commit vs Multiple pull requests | by Emmanouil  Kounalakis | Beat Engineering Bl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5042" y="2975020"/>
            <a:ext cx="5816958" cy="3882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4203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92741"/>
            <a:ext cx="10353762" cy="667871"/>
          </a:xfrm>
        </p:spPr>
        <p:txBody>
          <a:bodyPr>
            <a:normAutofit fontScale="90000"/>
          </a:bodyPr>
          <a:lstStyle/>
          <a:p>
            <a:r>
              <a:rPr lang="en-US" b="1" dirty="0" smtClean="0"/>
              <a:t>Yard Sticks I used when doing my Code Review</a:t>
            </a:r>
            <a:endParaRPr lang="en-US" b="1" dirty="0"/>
          </a:p>
        </p:txBody>
      </p:sp>
      <p:sp>
        <p:nvSpPr>
          <p:cNvPr id="3" name="Content Placeholder 2"/>
          <p:cNvSpPr>
            <a:spLocks noGrp="1"/>
          </p:cNvSpPr>
          <p:nvPr>
            <p:ph idx="1"/>
          </p:nvPr>
        </p:nvSpPr>
        <p:spPr>
          <a:xfrm>
            <a:off x="425004" y="981635"/>
            <a:ext cx="11410681" cy="5755341"/>
          </a:xfrm>
        </p:spPr>
        <p:txBody>
          <a:bodyPr>
            <a:noAutofit/>
          </a:bodyPr>
          <a:lstStyle/>
          <a:p>
            <a:r>
              <a:rPr lang="en-US" sz="2800" dirty="0">
                <a:solidFill>
                  <a:schemeClr val="tx1"/>
                </a:solidFill>
                <a:effectLst/>
              </a:rPr>
              <a:t>Does the new feature add value or is it a sign of feature-creep</a:t>
            </a:r>
            <a:r>
              <a:rPr lang="en-US" sz="2800" dirty="0" smtClean="0">
                <a:solidFill>
                  <a:schemeClr val="tx1"/>
                </a:solidFill>
                <a:effectLst/>
              </a:rPr>
              <a:t>?</a:t>
            </a:r>
          </a:p>
          <a:p>
            <a:r>
              <a:rPr lang="en-US" sz="2800" dirty="0">
                <a:solidFill>
                  <a:schemeClr val="tx1"/>
                </a:solidFill>
                <a:effectLst/>
              </a:rPr>
              <a:t>Is the code properly planned and designed?</a:t>
            </a:r>
          </a:p>
          <a:p>
            <a:r>
              <a:rPr lang="en-US" sz="2800" dirty="0">
                <a:solidFill>
                  <a:schemeClr val="tx1"/>
                </a:solidFill>
                <a:effectLst/>
              </a:rPr>
              <a:t>Is the code well </a:t>
            </a:r>
            <a:r>
              <a:rPr lang="en-US" sz="2800" dirty="0" smtClean="0">
                <a:solidFill>
                  <a:schemeClr val="tx1"/>
                </a:solidFill>
                <a:effectLst/>
              </a:rPr>
              <a:t>organized </a:t>
            </a:r>
            <a:r>
              <a:rPr lang="en-US" sz="2800" dirty="0">
                <a:solidFill>
                  <a:schemeClr val="tx1"/>
                </a:solidFill>
                <a:effectLst/>
              </a:rPr>
              <a:t>in terms of placement of components?</a:t>
            </a:r>
          </a:p>
          <a:p>
            <a:r>
              <a:rPr lang="en-US" sz="2800" dirty="0">
                <a:solidFill>
                  <a:schemeClr val="tx1"/>
                </a:solidFill>
                <a:effectLst/>
              </a:rPr>
              <a:t>Does the code keep with the idioms and code patterns of the language</a:t>
            </a:r>
            <a:r>
              <a:rPr lang="en-US" sz="2800" dirty="0" smtClean="0">
                <a:solidFill>
                  <a:schemeClr val="tx1"/>
                </a:solidFill>
                <a:effectLst/>
              </a:rPr>
              <a:t>?</a:t>
            </a:r>
          </a:p>
          <a:p>
            <a:r>
              <a:rPr lang="en-US" sz="2800" dirty="0">
                <a:solidFill>
                  <a:schemeClr val="tx1"/>
                </a:solidFill>
                <a:effectLst/>
              </a:rPr>
              <a:t>Does the code make use of the language features and standard libraries?</a:t>
            </a:r>
          </a:p>
          <a:p>
            <a:r>
              <a:rPr lang="en-US" sz="2800" dirty="0">
                <a:solidFill>
                  <a:schemeClr val="tx1"/>
                </a:solidFill>
                <a:effectLst/>
              </a:rPr>
              <a:t>Is the code clear and concise?</a:t>
            </a:r>
          </a:p>
          <a:p>
            <a:r>
              <a:rPr lang="en-US" sz="2800" dirty="0">
                <a:solidFill>
                  <a:schemeClr val="tx1"/>
                </a:solidFill>
                <a:effectLst/>
              </a:rPr>
              <a:t>Does it comply with PEP-8?</a:t>
            </a:r>
          </a:p>
          <a:p>
            <a:r>
              <a:rPr lang="en-US" sz="2800" dirty="0">
                <a:solidFill>
                  <a:schemeClr val="tx1"/>
                </a:solidFill>
                <a:effectLst/>
              </a:rPr>
              <a:t>Are all language and project conventions followed?</a:t>
            </a:r>
          </a:p>
          <a:p>
            <a:r>
              <a:rPr lang="en-US" sz="2800" dirty="0">
                <a:solidFill>
                  <a:schemeClr val="tx1"/>
                </a:solidFill>
                <a:effectLst/>
              </a:rPr>
              <a:t>Are identifiers given meaningful and style guide-compliant names?</a:t>
            </a:r>
          </a:p>
          <a:p>
            <a:endParaRPr lang="en-US" sz="2800" dirty="0">
              <a:solidFill>
                <a:schemeClr val="tx1"/>
              </a:solidFill>
              <a:effectLst/>
            </a:endParaRPr>
          </a:p>
          <a:p>
            <a:endParaRPr lang="en-US" sz="2800" dirty="0">
              <a:solidFill>
                <a:schemeClr val="tx1"/>
              </a:solidFill>
              <a:effectLst/>
            </a:endParaRPr>
          </a:p>
        </p:txBody>
      </p:sp>
    </p:spTree>
    <p:extLst>
      <p:ext uri="{BB962C8B-B14F-4D97-AF65-F5344CB8AC3E}">
        <p14:creationId xmlns:p14="http://schemas.microsoft.com/office/powerpoint/2010/main" val="20472369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028" y="103031"/>
            <a:ext cx="10515600" cy="592428"/>
          </a:xfrm>
        </p:spPr>
        <p:txBody>
          <a:bodyPr>
            <a:normAutofit fontScale="90000"/>
          </a:bodyPr>
          <a:lstStyle/>
          <a:p>
            <a:r>
              <a:rPr lang="en-US" dirty="0" smtClean="0"/>
              <a:t>Code Review check list</a:t>
            </a:r>
            <a:endParaRPr lang="en-US" dirty="0"/>
          </a:p>
        </p:txBody>
      </p:sp>
      <p:sp>
        <p:nvSpPr>
          <p:cNvPr id="3" name="Content Placeholder 2"/>
          <p:cNvSpPr>
            <a:spLocks noGrp="1"/>
          </p:cNvSpPr>
          <p:nvPr>
            <p:ph idx="1"/>
          </p:nvPr>
        </p:nvSpPr>
        <p:spPr>
          <a:xfrm>
            <a:off x="193183" y="695460"/>
            <a:ext cx="11771290" cy="6162540"/>
          </a:xfrm>
        </p:spPr>
        <p:txBody>
          <a:bodyPr>
            <a:noAutofit/>
          </a:bodyPr>
          <a:lstStyle/>
          <a:p>
            <a:r>
              <a:rPr lang="en-US" sz="2800" dirty="0">
                <a:solidFill>
                  <a:schemeClr val="tx1"/>
                </a:solidFill>
                <a:effectLst/>
                <a:latin typeface="Times New Roman" panose="02020603050405020304" pitchFamily="18" charset="0"/>
                <a:cs typeface="Times New Roman" panose="02020603050405020304" pitchFamily="18" charset="0"/>
              </a:rPr>
              <a:t>Is the code self-documenting or well-documented?</a:t>
            </a:r>
          </a:p>
          <a:p>
            <a:r>
              <a:rPr lang="en-US" sz="2800" dirty="0">
                <a:solidFill>
                  <a:schemeClr val="tx1"/>
                </a:solidFill>
                <a:effectLst/>
                <a:latin typeface="Times New Roman" panose="02020603050405020304" pitchFamily="18" charset="0"/>
                <a:cs typeface="Times New Roman" panose="02020603050405020304" pitchFamily="18" charset="0"/>
              </a:rPr>
              <a:t>Is the code free of obfuscation and unnecessary complexity?</a:t>
            </a:r>
          </a:p>
          <a:p>
            <a:r>
              <a:rPr lang="en-US" sz="2800" dirty="0">
                <a:solidFill>
                  <a:schemeClr val="tx1"/>
                </a:solidFill>
                <a:effectLst/>
                <a:latin typeface="Times New Roman" panose="02020603050405020304" pitchFamily="18" charset="0"/>
                <a:cs typeface="Times New Roman" panose="02020603050405020304" pitchFamily="18" charset="0"/>
              </a:rPr>
              <a:t>Is the control flow and component relationship clear to understand</a:t>
            </a:r>
            <a:r>
              <a:rPr lang="en-US" sz="2800" dirty="0" smtClean="0">
                <a:solidFill>
                  <a:schemeClr val="tx1"/>
                </a:solidFill>
                <a:effectLst/>
                <a:latin typeface="Times New Roman" panose="02020603050405020304" pitchFamily="18" charset="0"/>
                <a:cs typeface="Times New Roman" panose="02020603050405020304" pitchFamily="18" charset="0"/>
              </a:rPr>
              <a:t>?</a:t>
            </a:r>
          </a:p>
          <a:p>
            <a:r>
              <a:rPr lang="en-US" sz="2800" dirty="0">
                <a:solidFill>
                  <a:schemeClr val="tx1"/>
                </a:solidFill>
                <a:effectLst/>
                <a:latin typeface="Times New Roman" panose="02020603050405020304" pitchFamily="18" charset="0"/>
                <a:cs typeface="Times New Roman" panose="02020603050405020304" pitchFamily="18" charset="0"/>
              </a:rPr>
              <a:t>Is the code free of implementation bugs that could be exploited?</a:t>
            </a:r>
          </a:p>
          <a:p>
            <a:r>
              <a:rPr lang="en-US" sz="2800" dirty="0">
                <a:solidFill>
                  <a:schemeClr val="tx1"/>
                </a:solidFill>
                <a:effectLst/>
                <a:latin typeface="Times New Roman" panose="02020603050405020304" pitchFamily="18" charset="0"/>
                <a:cs typeface="Times New Roman" panose="02020603050405020304" pitchFamily="18" charset="0"/>
              </a:rPr>
              <a:t>Have all the new dependencies been audited for vulnerabilities?</a:t>
            </a:r>
          </a:p>
          <a:p>
            <a:r>
              <a:rPr lang="en-US" sz="2800" dirty="0">
                <a:solidFill>
                  <a:schemeClr val="tx1"/>
                </a:solidFill>
                <a:effectLst/>
                <a:latin typeface="Times New Roman" panose="02020603050405020304" pitchFamily="18" charset="0"/>
                <a:cs typeface="Times New Roman" panose="02020603050405020304" pitchFamily="18" charset="0"/>
              </a:rPr>
              <a:t>Is the code </a:t>
            </a:r>
            <a:r>
              <a:rPr lang="en-US" sz="2800" dirty="0" smtClean="0">
                <a:solidFill>
                  <a:schemeClr val="tx1"/>
                </a:solidFill>
                <a:effectLst/>
                <a:latin typeface="Times New Roman" panose="02020603050405020304" pitchFamily="18" charset="0"/>
                <a:cs typeface="Times New Roman" panose="02020603050405020304" pitchFamily="18" charset="0"/>
              </a:rPr>
              <a:t>optimized </a:t>
            </a:r>
            <a:r>
              <a:rPr lang="en-US" sz="2800" dirty="0">
                <a:solidFill>
                  <a:schemeClr val="tx1"/>
                </a:solidFill>
                <a:effectLst/>
                <a:latin typeface="Times New Roman" panose="02020603050405020304" pitchFamily="18" charset="0"/>
                <a:cs typeface="Times New Roman" panose="02020603050405020304" pitchFamily="18" charset="0"/>
              </a:rPr>
              <a:t>for in terms of time and space complexity?</a:t>
            </a:r>
          </a:p>
          <a:p>
            <a:r>
              <a:rPr lang="en-US" sz="2800" dirty="0">
                <a:solidFill>
                  <a:schemeClr val="tx1"/>
                </a:solidFill>
                <a:effectLst/>
                <a:latin typeface="Times New Roman" panose="02020603050405020304" pitchFamily="18" charset="0"/>
                <a:cs typeface="Times New Roman" panose="02020603050405020304" pitchFamily="18" charset="0"/>
              </a:rPr>
              <a:t>Does it scale as per the need?</a:t>
            </a:r>
          </a:p>
          <a:p>
            <a:r>
              <a:rPr lang="en-US" sz="2800" dirty="0">
                <a:solidFill>
                  <a:schemeClr val="tx1"/>
                </a:solidFill>
                <a:effectLst/>
                <a:latin typeface="Times New Roman" panose="02020603050405020304" pitchFamily="18" charset="0"/>
                <a:cs typeface="Times New Roman" panose="02020603050405020304" pitchFamily="18" charset="0"/>
              </a:rPr>
              <a:t>Does it have instrumentation like reporting for metrics and alerting for failures?</a:t>
            </a:r>
          </a:p>
          <a:p>
            <a:endParaRPr lang="en-US" sz="280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48878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House Of Quality - HOQ</a:t>
            </a:r>
            <a:endParaRPr lang="en-US" b="1" dirty="0"/>
          </a:p>
        </p:txBody>
      </p:sp>
      <p:sp>
        <p:nvSpPr>
          <p:cNvPr id="3" name="Content Placeholder 2"/>
          <p:cNvSpPr>
            <a:spLocks noGrp="1"/>
          </p:cNvSpPr>
          <p:nvPr>
            <p:ph idx="1"/>
          </p:nvPr>
        </p:nvSpPr>
        <p:spPr>
          <a:xfrm>
            <a:off x="838200" y="1825625"/>
            <a:ext cx="10515600" cy="4794116"/>
          </a:xfrm>
        </p:spPr>
        <p:txBody>
          <a:bodyPr>
            <a:normAutofit fontScale="92500"/>
          </a:bodyPr>
          <a:lstStyle/>
          <a:p>
            <a:r>
              <a:rPr lang="en-US" sz="4000" dirty="0" smtClean="0"/>
              <a:t>Brief overview of what house of quality is.</a:t>
            </a:r>
          </a:p>
          <a:p>
            <a:pPr lvl="1"/>
            <a:r>
              <a:rPr lang="en-US" sz="4000" dirty="0" smtClean="0"/>
              <a:t>A diagram resembling a house used to correlate customer desires to product capabilities.</a:t>
            </a:r>
          </a:p>
          <a:p>
            <a:pPr lvl="1"/>
            <a:r>
              <a:rPr lang="en-US" sz="4000" dirty="0" smtClean="0"/>
              <a:t>HOQ is part of Quality function deployment, a planning matrix to relate what the customer wants to how the firm that produces products will handle these wants.</a:t>
            </a:r>
          </a:p>
          <a:p>
            <a:pPr lvl="1"/>
            <a:endParaRPr lang="en-US" dirty="0"/>
          </a:p>
        </p:txBody>
      </p:sp>
    </p:spTree>
    <p:extLst>
      <p:ext uri="{BB962C8B-B14F-4D97-AF65-F5344CB8AC3E}">
        <p14:creationId xmlns:p14="http://schemas.microsoft.com/office/powerpoint/2010/main" val="42130322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Code review tool</a:t>
            </a:r>
            <a:endParaRPr lang="en-US" dirty="0"/>
          </a:p>
        </p:txBody>
      </p:sp>
      <p:sp>
        <p:nvSpPr>
          <p:cNvPr id="3" name="Content Placeholder 2"/>
          <p:cNvSpPr>
            <a:spLocks noGrp="1"/>
          </p:cNvSpPr>
          <p:nvPr>
            <p:ph idx="1"/>
          </p:nvPr>
        </p:nvSpPr>
        <p:spPr/>
        <p:txBody>
          <a:bodyPr>
            <a:normAutofit/>
          </a:bodyPr>
          <a:lstStyle/>
          <a:p>
            <a:r>
              <a:rPr lang="en-US" sz="3200" dirty="0" smtClean="0">
                <a:solidFill>
                  <a:schemeClr val="tx1"/>
                </a:solidFill>
                <a:latin typeface="Times New Roman" panose="02020603050405020304" pitchFamily="18" charset="0"/>
                <a:cs typeface="Times New Roman" panose="02020603050405020304" pitchFamily="18" charset="0"/>
              </a:rPr>
              <a:t>Tools used to identify issues</a:t>
            </a:r>
          </a:p>
          <a:p>
            <a:pPr lvl="1"/>
            <a:r>
              <a:rPr lang="en-US" sz="3200" dirty="0" smtClean="0">
                <a:solidFill>
                  <a:schemeClr val="tx1"/>
                </a:solidFill>
                <a:latin typeface="Times New Roman" panose="02020603050405020304" pitchFamily="18" charset="0"/>
                <a:cs typeface="Times New Roman" panose="02020603050405020304" pitchFamily="18" charset="0"/>
              </a:rPr>
              <a:t>1. Manual way</a:t>
            </a:r>
          </a:p>
          <a:p>
            <a:pPr lvl="1"/>
            <a:r>
              <a:rPr lang="en-US" sz="3200" dirty="0" smtClean="0">
                <a:solidFill>
                  <a:schemeClr val="tx1"/>
                </a:solidFill>
                <a:latin typeface="Times New Roman" panose="02020603050405020304" pitchFamily="18" charset="0"/>
                <a:cs typeface="Times New Roman" panose="02020603050405020304" pitchFamily="18" charset="0"/>
              </a:rPr>
              <a:t>2. use of python tools such as </a:t>
            </a:r>
            <a:r>
              <a:rPr lang="en-US" sz="3200" dirty="0" err="1" smtClean="0">
                <a:solidFill>
                  <a:schemeClr val="tx1"/>
                </a:solidFill>
                <a:latin typeface="Times New Roman" panose="02020603050405020304" pitchFamily="18" charset="0"/>
                <a:cs typeface="Times New Roman" panose="02020603050405020304" pitchFamily="18" charset="0"/>
              </a:rPr>
              <a:t>pylint</a:t>
            </a:r>
            <a:r>
              <a:rPr lang="en-US" sz="3200" dirty="0" smtClean="0">
                <a:solidFill>
                  <a:schemeClr val="tx1"/>
                </a:solidFill>
                <a:latin typeface="Times New Roman" panose="02020603050405020304" pitchFamily="18" charset="0"/>
                <a:cs typeface="Times New Roman" panose="02020603050405020304" pitchFamily="18" charset="0"/>
              </a:rPr>
              <a:t> and flake8</a:t>
            </a:r>
            <a:endParaRPr lang="en-US" sz="3200" dirty="0">
              <a:solidFill>
                <a:schemeClr val="tx1"/>
              </a:solidFill>
              <a:latin typeface="Times New Roman" panose="02020603050405020304" pitchFamily="18" charset="0"/>
              <a:cs typeface="Times New Roman" panose="02020603050405020304" pitchFamily="18" charset="0"/>
            </a:endParaRPr>
          </a:p>
          <a:p>
            <a:pPr lvl="1"/>
            <a:r>
              <a:rPr lang="en-US" sz="3200" dirty="0" smtClean="0">
                <a:solidFill>
                  <a:schemeClr val="tx1"/>
                </a:solidFill>
                <a:latin typeface="Times New Roman" panose="02020603050405020304" pitchFamily="18" charset="0"/>
                <a:cs typeface="Times New Roman" panose="02020603050405020304" pitchFamily="18" charset="0"/>
              </a:rPr>
              <a:t>When I ran flake8 on the scripts, there were a lot of errors that needed to be fixed</a:t>
            </a:r>
            <a:endParaRPr lang="en-US" sz="3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85233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1266"/>
            <a:ext cx="10515600" cy="926318"/>
          </a:xfrm>
        </p:spPr>
        <p:txBody>
          <a:bodyPr/>
          <a:lstStyle/>
          <a:p>
            <a:r>
              <a:rPr lang="en-US" b="1" dirty="0" smtClean="0"/>
              <a:t>Performing Code Review</a:t>
            </a:r>
            <a:endParaRPr lang="en-US" b="1" dirty="0"/>
          </a:p>
        </p:txBody>
      </p:sp>
      <p:sp>
        <p:nvSpPr>
          <p:cNvPr id="3" name="Content Placeholder 2"/>
          <p:cNvSpPr>
            <a:spLocks noGrp="1"/>
          </p:cNvSpPr>
          <p:nvPr>
            <p:ph idx="1"/>
          </p:nvPr>
        </p:nvSpPr>
        <p:spPr>
          <a:xfrm>
            <a:off x="540913" y="1107584"/>
            <a:ext cx="10812887" cy="5628067"/>
          </a:xfrm>
        </p:spPr>
        <p:txBody>
          <a:bodyPr>
            <a:noAutofit/>
          </a:bodyPr>
          <a:lstStyle/>
          <a:p>
            <a:r>
              <a:rPr lang="en-US" sz="2800" dirty="0" smtClean="0">
                <a:solidFill>
                  <a:schemeClr val="tx1"/>
                </a:solidFill>
                <a:effectLst/>
                <a:latin typeface="Times New Roman" panose="02020603050405020304" pitchFamily="18" charset="0"/>
                <a:cs typeface="Times New Roman" panose="02020603050405020304" pitchFamily="18" charset="0"/>
              </a:rPr>
              <a:t>Review on </a:t>
            </a:r>
            <a:r>
              <a:rPr lang="en-US" sz="2800" dirty="0" err="1" smtClean="0">
                <a:solidFill>
                  <a:schemeClr val="tx1"/>
                </a:solidFill>
                <a:effectLst/>
                <a:latin typeface="Times New Roman" panose="02020603050405020304" pitchFamily="18" charset="0"/>
                <a:cs typeface="Times New Roman" panose="02020603050405020304" pitchFamily="18" charset="0"/>
              </a:rPr>
              <a:t>github</a:t>
            </a:r>
            <a:r>
              <a:rPr lang="en-US" sz="2800" dirty="0" smtClean="0">
                <a:solidFill>
                  <a:schemeClr val="tx1"/>
                </a:solidFill>
                <a:effectLst/>
                <a:latin typeface="Times New Roman" panose="02020603050405020304" pitchFamily="18" charset="0"/>
                <a:cs typeface="Times New Roman" panose="02020603050405020304" pitchFamily="18" charset="0"/>
              </a:rPr>
              <a:t> repository </a:t>
            </a:r>
            <a:r>
              <a:rPr lang="en-US" sz="2800" dirty="0" smtClean="0">
                <a:solidFill>
                  <a:schemeClr val="tx1"/>
                </a:solidFill>
                <a:effectLst/>
                <a:latin typeface="Times New Roman" panose="02020603050405020304" pitchFamily="18" charset="0"/>
                <a:cs typeface="Times New Roman" panose="02020603050405020304" pitchFamily="18" charset="0"/>
                <a:hlinkClick r:id="rId2"/>
              </a:rPr>
              <a:t>https://github.com/miltonpereira/Scrapper</a:t>
            </a:r>
            <a:endParaRPr lang="en-US" sz="2800" dirty="0">
              <a:solidFill>
                <a:schemeClr val="tx1"/>
              </a:solidFill>
              <a:effectLst/>
              <a:latin typeface="Times New Roman" panose="02020603050405020304" pitchFamily="18" charset="0"/>
              <a:cs typeface="Times New Roman" panose="02020603050405020304" pitchFamily="18" charset="0"/>
              <a:hlinkClick r:id="rId2"/>
            </a:endParaRPr>
          </a:p>
          <a:p>
            <a:pPr marL="0" indent="0">
              <a:buNone/>
            </a:pPr>
            <a:r>
              <a:rPr lang="en-US" sz="2800" dirty="0" smtClean="0">
                <a:solidFill>
                  <a:schemeClr val="tx1"/>
                </a:solidFill>
                <a:effectLst/>
                <a:latin typeface="Times New Roman" panose="02020603050405020304" pitchFamily="18" charset="0"/>
                <a:cs typeface="Times New Roman" panose="02020603050405020304" pitchFamily="18" charset="0"/>
              </a:rPr>
              <a:t>1.</a:t>
            </a:r>
            <a:r>
              <a:rPr lang="en-US" sz="2800" b="1" dirty="0" smtClean="0">
                <a:solidFill>
                  <a:schemeClr val="tx1"/>
                </a:solidFill>
                <a:effectLst/>
                <a:latin typeface="Times New Roman" panose="02020603050405020304" pitchFamily="18" charset="0"/>
                <a:cs typeface="Times New Roman" panose="02020603050405020304" pitchFamily="18" charset="0"/>
              </a:rPr>
              <a:t> README </a:t>
            </a:r>
            <a:r>
              <a:rPr lang="en-US" sz="2800" dirty="0" smtClean="0">
                <a:solidFill>
                  <a:schemeClr val="tx1"/>
                </a:solidFill>
                <a:effectLst/>
                <a:latin typeface="Times New Roman" panose="02020603050405020304" pitchFamily="18" charset="0"/>
                <a:cs typeface="Times New Roman" panose="02020603050405020304" pitchFamily="18" charset="0"/>
              </a:rPr>
              <a:t>File can not be </a:t>
            </a:r>
            <a:r>
              <a:rPr lang="en-US" sz="2800" dirty="0" smtClean="0">
                <a:solidFill>
                  <a:schemeClr val="tx1"/>
                </a:solidFill>
                <a:effectLst/>
                <a:latin typeface="Times New Roman" panose="02020603050405020304" pitchFamily="18" charset="0"/>
                <a:cs typeface="Times New Roman" panose="02020603050405020304" pitchFamily="18" charset="0"/>
              </a:rPr>
              <a:t>empty</a:t>
            </a:r>
          </a:p>
          <a:p>
            <a:pPr marL="0" indent="0">
              <a:buNone/>
            </a:pPr>
            <a:r>
              <a:rPr lang="en-US" sz="2800" dirty="0" smtClean="0">
                <a:solidFill>
                  <a:schemeClr val="tx1"/>
                </a:solidFill>
                <a:effectLst/>
                <a:latin typeface="Times New Roman" panose="02020603050405020304" pitchFamily="18" charset="0"/>
                <a:cs typeface="Times New Roman" panose="02020603050405020304" pitchFamily="18" charset="0"/>
              </a:rPr>
              <a:t>2. </a:t>
            </a:r>
            <a:r>
              <a:rPr lang="en-US" sz="2800" b="1" dirty="0" smtClean="0">
                <a:solidFill>
                  <a:schemeClr val="tx1"/>
                </a:solidFill>
                <a:effectLst/>
                <a:latin typeface="Times New Roman" panose="02020603050405020304" pitchFamily="18" charset="0"/>
                <a:cs typeface="Times New Roman" panose="02020603050405020304" pitchFamily="18" charset="0"/>
              </a:rPr>
              <a:t>License</a:t>
            </a:r>
            <a:r>
              <a:rPr lang="en-US" sz="2800" dirty="0" smtClean="0">
                <a:solidFill>
                  <a:schemeClr val="tx1"/>
                </a:solidFill>
                <a:effectLst/>
                <a:latin typeface="Times New Roman" panose="02020603050405020304" pitchFamily="18" charset="0"/>
                <a:cs typeface="Times New Roman" panose="02020603050405020304" pitchFamily="18" charset="0"/>
              </a:rPr>
              <a:t> Information missing</a:t>
            </a:r>
          </a:p>
          <a:p>
            <a:pPr marL="0" indent="0">
              <a:buNone/>
            </a:pPr>
            <a:r>
              <a:rPr lang="en-US" sz="2800" dirty="0" smtClean="0">
                <a:solidFill>
                  <a:schemeClr val="tx1"/>
                </a:solidFill>
                <a:effectLst/>
                <a:latin typeface="Times New Roman" panose="02020603050405020304" pitchFamily="18" charset="0"/>
                <a:cs typeface="Times New Roman" panose="02020603050405020304" pitchFamily="18" charset="0"/>
              </a:rPr>
              <a:t>3</a:t>
            </a:r>
            <a:r>
              <a:rPr lang="en-US" sz="2800" dirty="0" smtClean="0">
                <a:solidFill>
                  <a:schemeClr val="tx1"/>
                </a:solidFill>
                <a:effectLst/>
                <a:latin typeface="Times New Roman" panose="02020603050405020304" pitchFamily="18" charset="0"/>
                <a:cs typeface="Times New Roman" panose="02020603050405020304" pitchFamily="18" charset="0"/>
              </a:rPr>
              <a:t>. </a:t>
            </a:r>
            <a:r>
              <a:rPr lang="en-US" sz="2800" b="1" dirty="0" smtClean="0">
                <a:solidFill>
                  <a:schemeClr val="tx1"/>
                </a:solidFill>
                <a:effectLst/>
                <a:latin typeface="Times New Roman" panose="02020603050405020304" pitchFamily="18" charset="0"/>
                <a:cs typeface="Times New Roman" panose="02020603050405020304" pitchFamily="18" charset="0"/>
              </a:rPr>
              <a:t>Naming Convention Structure</a:t>
            </a:r>
          </a:p>
          <a:p>
            <a:pPr marL="0" indent="0">
              <a:buNone/>
            </a:pPr>
            <a:r>
              <a:rPr lang="en-US" sz="2800" dirty="0" smtClean="0">
                <a:solidFill>
                  <a:schemeClr val="tx1"/>
                </a:solidFill>
                <a:effectLst/>
                <a:latin typeface="Times New Roman" panose="02020603050405020304" pitchFamily="18" charset="0"/>
                <a:cs typeface="Times New Roman" panose="02020603050405020304" pitchFamily="18" charset="0"/>
              </a:rPr>
              <a:t>4</a:t>
            </a:r>
            <a:r>
              <a:rPr lang="en-US" sz="2800" dirty="0" smtClean="0">
                <a:solidFill>
                  <a:schemeClr val="tx1"/>
                </a:solidFill>
                <a:effectLst/>
                <a:latin typeface="Times New Roman" panose="02020603050405020304" pitchFamily="18" charset="0"/>
                <a:cs typeface="Times New Roman" panose="02020603050405020304" pitchFamily="18" charset="0"/>
              </a:rPr>
              <a:t>. </a:t>
            </a:r>
            <a:r>
              <a:rPr lang="en-US" sz="2800" b="1" dirty="0" smtClean="0">
                <a:solidFill>
                  <a:schemeClr val="tx1"/>
                </a:solidFill>
                <a:effectLst/>
                <a:latin typeface="Times New Roman" panose="02020603050405020304" pitchFamily="18" charset="0"/>
                <a:cs typeface="Times New Roman" panose="02020603050405020304" pitchFamily="18" charset="0"/>
              </a:rPr>
              <a:t>Unused packages in the requirements.txt file</a:t>
            </a:r>
          </a:p>
          <a:p>
            <a:pPr marL="0" indent="0">
              <a:buNone/>
            </a:pPr>
            <a:r>
              <a:rPr lang="en-US" sz="2800" b="1" dirty="0" smtClean="0">
                <a:solidFill>
                  <a:schemeClr val="tx1"/>
                </a:solidFill>
                <a:effectLst/>
                <a:latin typeface="Times New Roman" panose="02020603050405020304" pitchFamily="18" charset="0"/>
                <a:cs typeface="Times New Roman" panose="02020603050405020304" pitchFamily="18" charset="0"/>
              </a:rPr>
              <a:t>5. Confusing project structure</a:t>
            </a:r>
          </a:p>
          <a:p>
            <a:pPr marL="0" indent="0">
              <a:buNone/>
            </a:pPr>
            <a:r>
              <a:rPr lang="en-US" sz="2800" b="1" dirty="0" smtClean="0">
                <a:solidFill>
                  <a:schemeClr val="tx1"/>
                </a:solidFill>
                <a:effectLst/>
                <a:latin typeface="Times New Roman" panose="02020603050405020304" pitchFamily="18" charset="0"/>
                <a:cs typeface="Times New Roman" panose="02020603050405020304" pitchFamily="18" charset="0"/>
              </a:rPr>
              <a:t>6. Inconsistence function and function names</a:t>
            </a:r>
          </a:p>
          <a:p>
            <a:pPr marL="0" indent="0">
              <a:buNone/>
            </a:pPr>
            <a:r>
              <a:rPr lang="en-US" sz="2800" b="1" dirty="0" smtClean="0">
                <a:solidFill>
                  <a:schemeClr val="tx1"/>
                </a:solidFill>
                <a:effectLst/>
                <a:latin typeface="Times New Roman" panose="02020603050405020304" pitchFamily="18" charset="0"/>
                <a:cs typeface="Times New Roman" panose="02020603050405020304" pitchFamily="18" charset="0"/>
              </a:rPr>
              <a:t>7.</a:t>
            </a:r>
            <a:r>
              <a:rPr lang="en-US" sz="2800" dirty="0">
                <a:solidFill>
                  <a:schemeClr val="tx1"/>
                </a:solidFill>
                <a:effectLst/>
                <a:latin typeface="Times New Roman" panose="02020603050405020304" pitchFamily="18" charset="0"/>
                <a:cs typeface="Times New Roman" panose="02020603050405020304" pitchFamily="18" charset="0"/>
              </a:rPr>
              <a:t> </a:t>
            </a:r>
            <a:r>
              <a:rPr lang="en-US" sz="2800" b="1" dirty="0" smtClean="0">
                <a:solidFill>
                  <a:schemeClr val="tx1"/>
                </a:solidFill>
                <a:effectLst/>
                <a:latin typeface="Times New Roman" panose="02020603050405020304" pitchFamily="18" charset="0"/>
                <a:cs typeface="Times New Roman" panose="02020603050405020304" pitchFamily="18" charset="0"/>
              </a:rPr>
              <a:t>Existence of redundant code in functions</a:t>
            </a:r>
          </a:p>
          <a:p>
            <a:pPr marL="0" indent="0">
              <a:buNone/>
            </a:pPr>
            <a:r>
              <a:rPr lang="en-US" sz="2800" b="1" dirty="0" smtClean="0">
                <a:solidFill>
                  <a:schemeClr val="tx1"/>
                </a:solidFill>
                <a:effectLst/>
                <a:latin typeface="Times New Roman" panose="02020603050405020304" pitchFamily="18" charset="0"/>
                <a:cs typeface="Times New Roman" panose="02020603050405020304" pitchFamily="18" charset="0"/>
              </a:rPr>
              <a:t>8. Improper use of conditional statements</a:t>
            </a:r>
          </a:p>
        </p:txBody>
      </p:sp>
    </p:spTree>
    <p:extLst>
      <p:ext uri="{BB962C8B-B14F-4D97-AF65-F5344CB8AC3E}">
        <p14:creationId xmlns:p14="http://schemas.microsoft.com/office/powerpoint/2010/main" val="2633601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Recommendations</a:t>
            </a:r>
            <a:endParaRPr lang="en-US" b="1" dirty="0"/>
          </a:p>
        </p:txBody>
      </p:sp>
      <p:sp>
        <p:nvSpPr>
          <p:cNvPr id="3" name="Content Placeholder 2"/>
          <p:cNvSpPr>
            <a:spLocks noGrp="1"/>
          </p:cNvSpPr>
          <p:nvPr>
            <p:ph idx="1"/>
          </p:nvPr>
        </p:nvSpPr>
        <p:spPr>
          <a:xfrm>
            <a:off x="1043189" y="1580050"/>
            <a:ext cx="10354614" cy="5009037"/>
          </a:xfrm>
        </p:spPr>
        <p:txBody>
          <a:bodyPr>
            <a:normAutofit/>
          </a:bodyPr>
          <a:lstStyle/>
          <a:p>
            <a:r>
              <a:rPr lang="en-US" sz="2800" dirty="0" smtClean="0">
                <a:solidFill>
                  <a:schemeClr val="tx1"/>
                </a:solidFill>
                <a:effectLst/>
                <a:latin typeface="Times New Roman" panose="02020603050405020304" pitchFamily="18" charset="0"/>
                <a:cs typeface="Times New Roman" panose="02020603050405020304" pitchFamily="18" charset="0"/>
              </a:rPr>
              <a:t>Use </a:t>
            </a:r>
            <a:r>
              <a:rPr lang="en-US" sz="2800" dirty="0" smtClean="0">
                <a:solidFill>
                  <a:schemeClr val="tx1"/>
                </a:solidFill>
                <a:effectLst/>
                <a:latin typeface="Times New Roman" panose="02020603050405020304" pitchFamily="18" charset="0"/>
                <a:cs typeface="Times New Roman" panose="02020603050405020304" pitchFamily="18" charset="0"/>
              </a:rPr>
              <a:t>formatting tool like flake8 to help in formatting your code and identify inconsistencies that would make your code unreadable to other developers and you yourself after some time lapse.</a:t>
            </a:r>
          </a:p>
          <a:p>
            <a:r>
              <a:rPr lang="en-US" sz="2800" dirty="0" smtClean="0">
                <a:solidFill>
                  <a:schemeClr val="tx1"/>
                </a:solidFill>
                <a:effectLst/>
                <a:latin typeface="Times New Roman" panose="02020603050405020304" pitchFamily="18" charset="0"/>
                <a:cs typeface="Times New Roman" panose="02020603050405020304" pitchFamily="18" charset="0"/>
              </a:rPr>
              <a:t>Continue with the best practice of making the functions short but also ensure to write python code following the basic python conventions specified in PEP8 standards.</a:t>
            </a:r>
          </a:p>
          <a:p>
            <a:r>
              <a:rPr lang="en-US" sz="2800" dirty="0" smtClean="0">
                <a:solidFill>
                  <a:schemeClr val="tx1"/>
                </a:solidFill>
                <a:effectLst/>
                <a:latin typeface="Times New Roman" panose="02020603050405020304" pitchFamily="18" charset="0"/>
                <a:cs typeface="Times New Roman" panose="02020603050405020304" pitchFamily="18" charset="0"/>
              </a:rPr>
              <a:t>I have refactored the repository cloned with all the suggested changes and I have made </a:t>
            </a:r>
            <a:r>
              <a:rPr lang="en-US" sz="2800" dirty="0" err="1" smtClean="0">
                <a:solidFill>
                  <a:schemeClr val="tx1"/>
                </a:solidFill>
                <a:effectLst/>
                <a:latin typeface="Times New Roman" panose="02020603050405020304" pitchFamily="18" charset="0"/>
                <a:cs typeface="Times New Roman" panose="02020603050405020304" pitchFamily="18" charset="0"/>
              </a:rPr>
              <a:t>git</a:t>
            </a:r>
            <a:r>
              <a:rPr lang="en-US" sz="2800" dirty="0" smtClean="0">
                <a:solidFill>
                  <a:schemeClr val="tx1"/>
                </a:solidFill>
                <a:effectLst/>
                <a:latin typeface="Times New Roman" panose="02020603050405020304" pitchFamily="18" charset="0"/>
                <a:cs typeface="Times New Roman" panose="02020603050405020304" pitchFamily="18" charset="0"/>
              </a:rPr>
              <a:t> pull request, if you find it worthy, you can integrate them into your repo.</a:t>
            </a:r>
            <a:endParaRPr lang="en-US" sz="280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77710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Review necessitates Refactoring</a:t>
            </a:r>
            <a:endParaRPr lang="en-US" dirty="0"/>
          </a:p>
        </p:txBody>
      </p:sp>
      <p:sp>
        <p:nvSpPr>
          <p:cNvPr id="3" name="Content Placeholder 2"/>
          <p:cNvSpPr>
            <a:spLocks noGrp="1"/>
          </p:cNvSpPr>
          <p:nvPr>
            <p:ph idx="1"/>
          </p:nvPr>
        </p:nvSpPr>
        <p:spPr>
          <a:xfrm>
            <a:off x="1094100" y="2698365"/>
            <a:ext cx="10353762" cy="4058751"/>
          </a:xfrm>
        </p:spPr>
        <p:txBody>
          <a:bodyPr>
            <a:normAutofit/>
          </a:bodyPr>
          <a:lstStyle/>
          <a:p>
            <a:r>
              <a:rPr lang="en-US" sz="4400" dirty="0" smtClean="0">
                <a:solidFill>
                  <a:schemeClr val="tx1"/>
                </a:solidFill>
                <a:effectLst/>
                <a:latin typeface="Times New Roman" panose="02020603050405020304" pitchFamily="18" charset="0"/>
                <a:cs typeface="Times New Roman" panose="02020603050405020304" pitchFamily="18" charset="0"/>
              </a:rPr>
              <a:t>To bring to life the changes recommended after code review, code refactor is introduced </a:t>
            </a:r>
            <a:endParaRPr lang="en-US" sz="440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45989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3072" y="-38024"/>
            <a:ext cx="9440034" cy="643331"/>
          </a:xfrm>
        </p:spPr>
        <p:txBody>
          <a:bodyPr>
            <a:normAutofit fontScale="90000"/>
          </a:bodyPr>
          <a:lstStyle/>
          <a:p>
            <a:r>
              <a:rPr lang="en-US" dirty="0" smtClean="0"/>
              <a:t>Code Refactoring</a:t>
            </a:r>
            <a:endParaRPr lang="en-US" dirty="0"/>
          </a:p>
        </p:txBody>
      </p:sp>
      <p:sp>
        <p:nvSpPr>
          <p:cNvPr id="3" name="Subtitle 2"/>
          <p:cNvSpPr>
            <a:spLocks noGrp="1"/>
          </p:cNvSpPr>
          <p:nvPr>
            <p:ph type="subTitle" idx="1"/>
          </p:nvPr>
        </p:nvSpPr>
        <p:spPr>
          <a:xfrm>
            <a:off x="5691092" y="6971236"/>
            <a:ext cx="6815669" cy="1320802"/>
          </a:xfrm>
        </p:spPr>
        <p:txBody>
          <a:bodyPr/>
          <a:lstStyle/>
          <a:p>
            <a:endParaRPr lang="en-US" dirty="0"/>
          </a:p>
        </p:txBody>
      </p:sp>
      <p:pic>
        <p:nvPicPr>
          <p:cNvPr id="2056" name="Picture 8" descr="Technical Debt - The Agile Samurai [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2276"/>
            <a:ext cx="12191999" cy="635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89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2610"/>
          </a:xfrm>
        </p:spPr>
        <p:txBody>
          <a:bodyPr/>
          <a:lstStyle/>
          <a:p>
            <a:r>
              <a:rPr lang="en-US" b="1" dirty="0" smtClean="0"/>
              <a:t>What is code refactoring?</a:t>
            </a:r>
            <a:endParaRPr lang="en-US" b="1" dirty="0"/>
          </a:p>
        </p:txBody>
      </p:sp>
      <p:pic>
        <p:nvPicPr>
          <p:cNvPr id="1026" name="Picture 2" descr="What Is Code Refactoring? Definition, Benefits and Why It's Importan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56856" y="1197736"/>
            <a:ext cx="6251368" cy="49744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56068" y="1880739"/>
            <a:ext cx="4700788" cy="452431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Code refactoring is a process that involves restructuring a computer code base without adding new features or changes to its external behavior. </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It generally consists of carrying out a series of small changes to the code base that are minor enough to avoid introducing new </a:t>
            </a:r>
            <a:r>
              <a:rPr lang="en-US" sz="2400" dirty="0" smtClean="0">
                <a:latin typeface="Times New Roman" panose="02020603050405020304" pitchFamily="18" charset="0"/>
                <a:cs typeface="Times New Roman" panose="02020603050405020304" pitchFamily="18" charset="0"/>
              </a:rPr>
              <a:t>errors</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with the main intention of reducing </a:t>
            </a:r>
            <a:r>
              <a:rPr lang="en-US" sz="2400" b="1" dirty="0" smtClean="0">
                <a:solidFill>
                  <a:schemeClr val="accent1">
                    <a:lumMod val="60000"/>
                    <a:lumOff val="40000"/>
                  </a:schemeClr>
                </a:solidFill>
                <a:latin typeface="Times New Roman" panose="02020603050405020304" pitchFamily="18" charset="0"/>
                <a:cs typeface="Times New Roman" panose="02020603050405020304" pitchFamily="18" charset="0"/>
              </a:rPr>
              <a:t>technical debt</a:t>
            </a:r>
            <a:endParaRPr lang="en-US" sz="24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86811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 for doing code refactoring</a:t>
            </a:r>
            <a:endParaRPr lang="en-US" dirty="0"/>
          </a:p>
        </p:txBody>
      </p:sp>
      <p:pic>
        <p:nvPicPr>
          <p:cNvPr id="2050" name="Picture 2" descr="Code Refactoring: Meaning, Benefits and Best Practices in 202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18187" y="1429556"/>
            <a:ext cx="11011436" cy="5428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153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Effects of not refactoring code</a:t>
            </a:r>
            <a:endParaRPr lang="en-US" dirty="0">
              <a:solidFill>
                <a:schemeClr val="tx1"/>
              </a:solidFill>
            </a:endParaRPr>
          </a:p>
        </p:txBody>
      </p:sp>
      <p:sp>
        <p:nvSpPr>
          <p:cNvPr id="3" name="Content Placeholder 2"/>
          <p:cNvSpPr>
            <a:spLocks noGrp="1"/>
          </p:cNvSpPr>
          <p:nvPr>
            <p:ph sz="half" idx="1"/>
          </p:nvPr>
        </p:nvSpPr>
        <p:spPr>
          <a:xfrm>
            <a:off x="838200" y="1825624"/>
            <a:ext cx="5181600" cy="4665327"/>
          </a:xfrm>
        </p:spPr>
        <p:txBody>
          <a:bodyPr>
            <a:normAutofit/>
          </a:bodyPr>
          <a:lstStyle/>
          <a:p>
            <a:r>
              <a:rPr lang="en-US" sz="2800" b="1" dirty="0">
                <a:solidFill>
                  <a:schemeClr val="tx1"/>
                </a:solidFill>
              </a:rPr>
              <a:t>Technical debt </a:t>
            </a:r>
            <a:r>
              <a:rPr lang="en-US" sz="2800" dirty="0">
                <a:solidFill>
                  <a:schemeClr val="tx1"/>
                </a:solidFill>
              </a:rPr>
              <a:t>is the price a company will pay later for choosing a simpler, faster, yet less reliable option today. Any compromise you make to release products or features faster in the present will accumulate a greater volume of work to do in the future:</a:t>
            </a:r>
          </a:p>
        </p:txBody>
      </p:sp>
      <p:pic>
        <p:nvPicPr>
          <p:cNvPr id="4098" name="Picture 2" descr="The Tech Debt Playbook. All software teams have technical debt… | by Chuck  Groom | Geek Culture | Medium"/>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299978" y="1825625"/>
            <a:ext cx="492604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1861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764" y="184597"/>
            <a:ext cx="10353762" cy="970450"/>
          </a:xfrm>
        </p:spPr>
        <p:txBody>
          <a:bodyPr/>
          <a:lstStyle/>
          <a:p>
            <a:r>
              <a:rPr lang="en-US" dirty="0" smtClean="0"/>
              <a:t>Performing Code Refactoring</a:t>
            </a:r>
            <a:endParaRPr lang="en-US" dirty="0"/>
          </a:p>
        </p:txBody>
      </p:sp>
      <p:sp>
        <p:nvSpPr>
          <p:cNvPr id="3" name="Content Placeholder 2"/>
          <p:cNvSpPr>
            <a:spLocks noGrp="1"/>
          </p:cNvSpPr>
          <p:nvPr>
            <p:ph idx="1"/>
          </p:nvPr>
        </p:nvSpPr>
        <p:spPr>
          <a:xfrm>
            <a:off x="900916" y="1155047"/>
            <a:ext cx="10353762" cy="5413178"/>
          </a:xfrm>
        </p:spPr>
        <p:txBody>
          <a:bodyPr>
            <a:normAutofit fontScale="92500" lnSpcReduction="10000"/>
          </a:bodyPr>
          <a:lstStyle/>
          <a:p>
            <a:r>
              <a:rPr lang="en-US" sz="3200" dirty="0" smtClean="0">
                <a:solidFill>
                  <a:schemeClr val="tx1"/>
                </a:solidFill>
                <a:effectLst/>
                <a:latin typeface="Times New Roman" panose="02020603050405020304" pitchFamily="18" charset="0"/>
                <a:cs typeface="Times New Roman" panose="02020603050405020304" pitchFamily="18" charset="0"/>
              </a:rPr>
              <a:t>I refactored the following code projects</a:t>
            </a:r>
          </a:p>
          <a:p>
            <a:pPr lvl="1"/>
            <a:r>
              <a:rPr lang="en-US" sz="3000" dirty="0" smtClean="0">
                <a:solidFill>
                  <a:schemeClr val="tx1"/>
                </a:solidFill>
                <a:effectLst/>
                <a:latin typeface="Times New Roman" panose="02020603050405020304" pitchFamily="18" charset="0"/>
                <a:cs typeface="Times New Roman" panose="02020603050405020304" pitchFamily="18" charset="0"/>
              </a:rPr>
              <a:t>1. Web scraper </a:t>
            </a:r>
            <a:r>
              <a:rPr lang="en-US" sz="3000" dirty="0" err="1" smtClean="0">
                <a:solidFill>
                  <a:schemeClr val="tx1"/>
                </a:solidFill>
                <a:effectLst/>
                <a:latin typeface="Times New Roman" panose="02020603050405020304" pitchFamily="18" charset="0"/>
                <a:cs typeface="Times New Roman" panose="02020603050405020304" pitchFamily="18" charset="0"/>
              </a:rPr>
              <a:t>github</a:t>
            </a:r>
            <a:r>
              <a:rPr lang="en-US" sz="3000" dirty="0" smtClean="0">
                <a:solidFill>
                  <a:schemeClr val="tx1"/>
                </a:solidFill>
                <a:effectLst/>
                <a:latin typeface="Times New Roman" panose="02020603050405020304" pitchFamily="18" charset="0"/>
                <a:cs typeface="Times New Roman" panose="02020603050405020304" pitchFamily="18" charset="0"/>
              </a:rPr>
              <a:t> repository</a:t>
            </a:r>
          </a:p>
          <a:p>
            <a:pPr lvl="1"/>
            <a:r>
              <a:rPr lang="en-US" sz="3000" dirty="0" smtClean="0">
                <a:solidFill>
                  <a:schemeClr val="tx1"/>
                </a:solidFill>
                <a:effectLst/>
                <a:latin typeface="Times New Roman" panose="02020603050405020304" pitchFamily="18" charset="0"/>
                <a:cs typeface="Times New Roman" panose="02020603050405020304" pitchFamily="18" charset="0"/>
              </a:rPr>
              <a:t>2. </a:t>
            </a:r>
            <a:r>
              <a:rPr lang="en-US" sz="3000" dirty="0" err="1" smtClean="0">
                <a:solidFill>
                  <a:schemeClr val="tx1"/>
                </a:solidFill>
                <a:effectLst/>
                <a:latin typeface="Times New Roman" panose="02020603050405020304" pitchFamily="18" charset="0"/>
                <a:cs typeface="Times New Roman" panose="02020603050405020304" pitchFamily="18" charset="0"/>
              </a:rPr>
              <a:t>Py</a:t>
            </a:r>
            <a:r>
              <a:rPr lang="en-US" sz="3000" dirty="0" smtClean="0">
                <a:solidFill>
                  <a:schemeClr val="tx1"/>
                </a:solidFill>
                <a:effectLst/>
                <a:latin typeface="Times New Roman" panose="02020603050405020304" pitchFamily="18" charset="0"/>
                <a:cs typeface="Times New Roman" panose="02020603050405020304" pitchFamily="18" charset="0"/>
              </a:rPr>
              <a:t> Game</a:t>
            </a:r>
          </a:p>
          <a:p>
            <a:pPr lvl="1"/>
            <a:r>
              <a:rPr lang="en-US" sz="3000" dirty="0" smtClean="0">
                <a:solidFill>
                  <a:schemeClr val="tx1"/>
                </a:solidFill>
                <a:effectLst/>
                <a:latin typeface="Times New Roman" panose="02020603050405020304" pitchFamily="18" charset="0"/>
                <a:cs typeface="Times New Roman" panose="02020603050405020304" pitchFamily="18" charset="0"/>
              </a:rPr>
              <a:t>3. Library Web application(Not Code refactoring) </a:t>
            </a:r>
            <a:endParaRPr lang="en-US" sz="3000" dirty="0">
              <a:solidFill>
                <a:schemeClr val="tx1"/>
              </a:solidFill>
              <a:effectLst/>
              <a:latin typeface="Times New Roman" panose="02020603050405020304" pitchFamily="18" charset="0"/>
              <a:cs typeface="Times New Roman" panose="02020603050405020304" pitchFamily="18" charset="0"/>
            </a:endParaRPr>
          </a:p>
          <a:p>
            <a:r>
              <a:rPr lang="en-US" sz="3200" b="1" dirty="0" smtClean="0">
                <a:solidFill>
                  <a:schemeClr val="tx1"/>
                </a:solidFill>
                <a:effectLst/>
                <a:latin typeface="Times New Roman" panose="02020603050405020304" pitchFamily="18" charset="0"/>
                <a:cs typeface="Times New Roman" panose="02020603050405020304" pitchFamily="18" charset="0"/>
              </a:rPr>
              <a:t>My Main Emphasis</a:t>
            </a:r>
          </a:p>
          <a:p>
            <a:pPr lvl="1"/>
            <a:r>
              <a:rPr lang="en-US" sz="3000" dirty="0" smtClean="0">
                <a:solidFill>
                  <a:schemeClr val="tx1"/>
                </a:solidFill>
                <a:effectLst/>
                <a:latin typeface="Times New Roman" panose="02020603050405020304" pitchFamily="18" charset="0"/>
                <a:cs typeface="Times New Roman" panose="02020603050405020304" pitchFamily="18" charset="0"/>
              </a:rPr>
              <a:t>Make the code more readable</a:t>
            </a:r>
          </a:p>
          <a:p>
            <a:pPr lvl="1"/>
            <a:r>
              <a:rPr lang="en-US" sz="3000" dirty="0" smtClean="0">
                <a:solidFill>
                  <a:schemeClr val="tx1"/>
                </a:solidFill>
                <a:effectLst/>
                <a:latin typeface="Times New Roman" panose="02020603050405020304" pitchFamily="18" charset="0"/>
                <a:cs typeface="Times New Roman" panose="02020603050405020304" pitchFamily="18" charset="0"/>
              </a:rPr>
              <a:t>Create shorter classes</a:t>
            </a:r>
          </a:p>
          <a:p>
            <a:pPr lvl="1"/>
            <a:r>
              <a:rPr lang="en-US" sz="3000" dirty="0" smtClean="0">
                <a:solidFill>
                  <a:schemeClr val="tx1"/>
                </a:solidFill>
                <a:effectLst/>
                <a:latin typeface="Times New Roman" panose="02020603050405020304" pitchFamily="18" charset="0"/>
                <a:cs typeface="Times New Roman" panose="02020603050405020304" pitchFamily="18" charset="0"/>
              </a:rPr>
              <a:t>Follow proper coding techniques such as formatting</a:t>
            </a:r>
          </a:p>
          <a:p>
            <a:pPr lvl="1"/>
            <a:r>
              <a:rPr lang="en-US" sz="3000" dirty="0" smtClean="0">
                <a:solidFill>
                  <a:schemeClr val="tx1"/>
                </a:solidFill>
                <a:effectLst/>
                <a:latin typeface="Times New Roman" panose="02020603050405020304" pitchFamily="18" charset="0"/>
                <a:cs typeface="Times New Roman" panose="02020603050405020304" pitchFamily="18" charset="0"/>
              </a:rPr>
              <a:t>Restructure code in such away that adding future changes is not so hard.</a:t>
            </a:r>
          </a:p>
          <a:p>
            <a:pPr lvl="1"/>
            <a:endParaRPr lang="en-US" sz="3000" dirty="0">
              <a:solidFill>
                <a:schemeClr val="tx1"/>
              </a:solidFill>
              <a:effectLst/>
              <a:latin typeface="Times New Roman" panose="02020603050405020304" pitchFamily="18" charset="0"/>
              <a:cs typeface="Times New Roman" panose="02020603050405020304" pitchFamily="18" charset="0"/>
            </a:endParaRPr>
          </a:p>
          <a:p>
            <a:pPr lvl="1"/>
            <a:endParaRPr lang="en-US" sz="300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92477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ality Function Deployment (QFD) in Software Quality - GeeksforGeek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302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2332" y="2152672"/>
            <a:ext cx="9144000" cy="2767057"/>
          </a:xfrm>
        </p:spPr>
        <p:txBody>
          <a:bodyPr/>
          <a:lstStyle/>
          <a:p>
            <a:r>
              <a:rPr lang="en-US" dirty="0"/>
              <a:t>Beefed Rolex HOQ</a:t>
            </a:r>
          </a:p>
        </p:txBody>
      </p:sp>
    </p:spTree>
    <p:extLst>
      <p:ext uri="{BB962C8B-B14F-4D97-AF65-F5344CB8AC3E}">
        <p14:creationId xmlns:p14="http://schemas.microsoft.com/office/powerpoint/2010/main" val="29307583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878866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55809" y="38637"/>
            <a:ext cx="12191999" cy="6857999"/>
          </a:xfrm>
          <a:prstGeom prst="rect">
            <a:avLst/>
          </a:prstGeom>
        </p:spPr>
      </p:pic>
      <p:sp>
        <p:nvSpPr>
          <p:cNvPr id="4" name="TextBox 3"/>
          <p:cNvSpPr txBox="1"/>
          <p:nvPr/>
        </p:nvSpPr>
        <p:spPr>
          <a:xfrm>
            <a:off x="257578" y="4468969"/>
            <a:ext cx="2923504" cy="369332"/>
          </a:xfrm>
          <a:prstGeom prst="rect">
            <a:avLst/>
          </a:prstGeom>
          <a:solidFill>
            <a:schemeClr val="tx1"/>
          </a:solidFill>
        </p:spPr>
        <p:txBody>
          <a:bodyPr wrap="square" rtlCol="0">
            <a:spAutoFit/>
          </a:bodyPr>
          <a:lstStyle/>
          <a:p>
            <a:endParaRPr lang="en-US" dirty="0">
              <a:solidFill>
                <a:schemeClr val="bg1">
                  <a:lumMod val="65000"/>
                  <a:lumOff val="35000"/>
                </a:schemeClr>
              </a:solidFill>
            </a:endParaRPr>
          </a:p>
        </p:txBody>
      </p:sp>
      <p:sp>
        <p:nvSpPr>
          <p:cNvPr id="5" name="TextBox 4"/>
          <p:cNvSpPr txBox="1"/>
          <p:nvPr/>
        </p:nvSpPr>
        <p:spPr>
          <a:xfrm>
            <a:off x="128789" y="4677108"/>
            <a:ext cx="2923504" cy="369332"/>
          </a:xfrm>
          <a:prstGeom prst="rect">
            <a:avLst/>
          </a:prstGeom>
          <a:noFill/>
        </p:spPr>
        <p:txBody>
          <a:bodyPr wrap="square" rtlCol="0">
            <a:spAutoFit/>
          </a:bodyPr>
          <a:lstStyle/>
          <a:p>
            <a:r>
              <a:rPr lang="en-US" b="1" dirty="0" smtClean="0">
                <a:solidFill>
                  <a:schemeClr val="bg1">
                    <a:lumMod val="65000"/>
                    <a:lumOff val="35000"/>
                  </a:schemeClr>
                </a:solidFill>
                <a:latin typeface="Algerian" panose="04020705040A02060702" pitchFamily="82" charset="0"/>
              </a:rPr>
              <a:t>TARGETS</a:t>
            </a:r>
            <a:endParaRPr lang="en-US" b="1" dirty="0">
              <a:solidFill>
                <a:schemeClr val="bg1">
                  <a:lumMod val="65000"/>
                  <a:lumOff val="35000"/>
                </a:schemeClr>
              </a:solidFill>
              <a:latin typeface="Algerian" panose="04020705040A02060702" pitchFamily="82" charset="0"/>
            </a:endParaRPr>
          </a:p>
        </p:txBody>
      </p:sp>
      <p:sp>
        <p:nvSpPr>
          <p:cNvPr id="6" name="TextBox 5"/>
          <p:cNvSpPr txBox="1"/>
          <p:nvPr/>
        </p:nvSpPr>
        <p:spPr>
          <a:xfrm>
            <a:off x="5067837" y="-109470"/>
            <a:ext cx="1352282" cy="369332"/>
          </a:xfrm>
          <a:prstGeom prst="rect">
            <a:avLst/>
          </a:prstGeom>
          <a:noFill/>
        </p:spPr>
        <p:txBody>
          <a:bodyPr wrap="square" rtlCol="0">
            <a:spAutoFit/>
          </a:bodyPr>
          <a:lstStyle/>
          <a:p>
            <a:r>
              <a:rPr lang="en-US" b="1" dirty="0" smtClean="0">
                <a:solidFill>
                  <a:schemeClr val="bg1">
                    <a:lumMod val="65000"/>
                    <a:lumOff val="35000"/>
                  </a:schemeClr>
                </a:solidFill>
              </a:rPr>
              <a:t>Price</a:t>
            </a:r>
            <a:endParaRPr lang="en-US" b="1" dirty="0">
              <a:solidFill>
                <a:schemeClr val="bg1">
                  <a:lumMod val="65000"/>
                  <a:lumOff val="35000"/>
                </a:schemeClr>
              </a:solidFill>
            </a:endParaRPr>
          </a:p>
        </p:txBody>
      </p:sp>
      <p:sp>
        <p:nvSpPr>
          <p:cNvPr id="7" name="TextBox 6"/>
          <p:cNvSpPr txBox="1"/>
          <p:nvPr/>
        </p:nvSpPr>
        <p:spPr>
          <a:xfrm>
            <a:off x="6151808" y="-109470"/>
            <a:ext cx="875763" cy="369332"/>
          </a:xfrm>
          <a:prstGeom prst="rect">
            <a:avLst/>
          </a:prstGeom>
          <a:noFill/>
        </p:spPr>
        <p:txBody>
          <a:bodyPr wrap="square" rtlCol="0">
            <a:spAutoFit/>
          </a:bodyPr>
          <a:lstStyle/>
          <a:p>
            <a:r>
              <a:rPr lang="en-US" b="1" dirty="0" smtClean="0">
                <a:solidFill>
                  <a:schemeClr val="bg1">
                    <a:lumMod val="65000"/>
                    <a:lumOff val="35000"/>
                  </a:schemeClr>
                </a:solidFill>
              </a:rPr>
              <a:t>Size</a:t>
            </a:r>
            <a:endParaRPr lang="en-US" b="1" dirty="0">
              <a:solidFill>
                <a:schemeClr val="bg1">
                  <a:lumMod val="65000"/>
                  <a:lumOff val="35000"/>
                </a:schemeClr>
              </a:solidFill>
            </a:endParaRPr>
          </a:p>
        </p:txBody>
      </p:sp>
      <p:sp>
        <p:nvSpPr>
          <p:cNvPr id="8" name="TextBox 7"/>
          <p:cNvSpPr txBox="1"/>
          <p:nvPr/>
        </p:nvSpPr>
        <p:spPr>
          <a:xfrm>
            <a:off x="7431110" y="-109470"/>
            <a:ext cx="1171977" cy="369332"/>
          </a:xfrm>
          <a:prstGeom prst="rect">
            <a:avLst/>
          </a:prstGeom>
          <a:noFill/>
        </p:spPr>
        <p:txBody>
          <a:bodyPr wrap="square" rtlCol="0">
            <a:spAutoFit/>
          </a:bodyPr>
          <a:lstStyle/>
          <a:p>
            <a:r>
              <a:rPr lang="en-US" b="1" dirty="0" smtClean="0">
                <a:solidFill>
                  <a:schemeClr val="bg1">
                    <a:lumMod val="65000"/>
                    <a:lumOff val="35000"/>
                  </a:schemeClr>
                </a:solidFill>
              </a:rPr>
              <a:t>Eggs</a:t>
            </a:r>
            <a:endParaRPr lang="en-US" b="1" dirty="0">
              <a:solidFill>
                <a:schemeClr val="bg1">
                  <a:lumMod val="65000"/>
                  <a:lumOff val="35000"/>
                </a:schemeClr>
              </a:solidFill>
            </a:endParaRPr>
          </a:p>
        </p:txBody>
      </p:sp>
      <p:sp>
        <p:nvSpPr>
          <p:cNvPr id="9" name="TextBox 8"/>
          <p:cNvSpPr txBox="1"/>
          <p:nvPr/>
        </p:nvSpPr>
        <p:spPr>
          <a:xfrm>
            <a:off x="8558010" y="-109470"/>
            <a:ext cx="1056068" cy="369332"/>
          </a:xfrm>
          <a:prstGeom prst="rect">
            <a:avLst/>
          </a:prstGeom>
          <a:noFill/>
        </p:spPr>
        <p:txBody>
          <a:bodyPr wrap="square" rtlCol="0">
            <a:spAutoFit/>
          </a:bodyPr>
          <a:lstStyle/>
          <a:p>
            <a:r>
              <a:rPr lang="en-US" b="1" dirty="0" smtClean="0">
                <a:solidFill>
                  <a:schemeClr val="bg1">
                    <a:lumMod val="65000"/>
                    <a:lumOff val="35000"/>
                  </a:schemeClr>
                </a:solidFill>
              </a:rPr>
              <a:t>Beef</a:t>
            </a:r>
            <a:endParaRPr lang="en-US" b="1" dirty="0">
              <a:solidFill>
                <a:schemeClr val="bg1">
                  <a:lumMod val="65000"/>
                  <a:lumOff val="35000"/>
                </a:schemeClr>
              </a:solidFill>
            </a:endParaRPr>
          </a:p>
        </p:txBody>
      </p:sp>
      <p:sp>
        <p:nvSpPr>
          <p:cNvPr id="12" name="TextBox 11"/>
          <p:cNvSpPr txBox="1"/>
          <p:nvPr/>
        </p:nvSpPr>
        <p:spPr>
          <a:xfrm>
            <a:off x="4507606" y="3979572"/>
            <a:ext cx="412124" cy="489397"/>
          </a:xfrm>
          <a:prstGeom prst="rect">
            <a:avLst/>
          </a:prstGeom>
          <a:solidFill>
            <a:schemeClr val="tx1"/>
          </a:solidFill>
        </p:spPr>
        <p:txBody>
          <a:bodyPr wrap="square" rtlCol="0">
            <a:spAutoFit/>
          </a:bodyPr>
          <a:lstStyle/>
          <a:p>
            <a:endParaRPr lang="en-US" dirty="0"/>
          </a:p>
        </p:txBody>
      </p:sp>
      <p:sp>
        <p:nvSpPr>
          <p:cNvPr id="14" name="TextBox 13"/>
          <p:cNvSpPr txBox="1"/>
          <p:nvPr/>
        </p:nvSpPr>
        <p:spPr>
          <a:xfrm>
            <a:off x="3554569" y="4268914"/>
            <a:ext cx="528033" cy="400110"/>
          </a:xfrm>
          <a:prstGeom prst="rect">
            <a:avLst/>
          </a:prstGeom>
          <a:noFill/>
        </p:spPr>
        <p:txBody>
          <a:bodyPr wrap="square" rtlCol="0">
            <a:spAutoFit/>
          </a:bodyPr>
          <a:lstStyle/>
          <a:p>
            <a:r>
              <a:rPr lang="en-US" sz="2000" b="1" dirty="0" smtClean="0">
                <a:solidFill>
                  <a:schemeClr val="bg1">
                    <a:lumMod val="65000"/>
                    <a:lumOff val="35000"/>
                  </a:schemeClr>
                </a:solidFill>
              </a:rPr>
              <a:t>5 -</a:t>
            </a:r>
            <a:endParaRPr lang="en-US" sz="2000" b="1" dirty="0">
              <a:solidFill>
                <a:schemeClr val="bg1">
                  <a:lumMod val="65000"/>
                  <a:lumOff val="35000"/>
                </a:schemeClr>
              </a:solidFill>
            </a:endParaRPr>
          </a:p>
        </p:txBody>
      </p:sp>
      <p:sp>
        <p:nvSpPr>
          <p:cNvPr id="17" name="TextBox 16"/>
          <p:cNvSpPr txBox="1"/>
          <p:nvPr/>
        </p:nvSpPr>
        <p:spPr>
          <a:xfrm>
            <a:off x="8628845" y="4838301"/>
            <a:ext cx="540913" cy="416279"/>
          </a:xfrm>
          <a:prstGeom prst="rect">
            <a:avLst/>
          </a:prstGeom>
          <a:noFill/>
        </p:spPr>
        <p:txBody>
          <a:bodyPr wrap="square" rtlCol="0">
            <a:spAutoFit/>
          </a:bodyPr>
          <a:lstStyle/>
          <a:p>
            <a:endParaRPr lang="en-US" dirty="0"/>
          </a:p>
        </p:txBody>
      </p:sp>
      <p:cxnSp>
        <p:nvCxnSpPr>
          <p:cNvPr id="21" name="Straight Connector 20"/>
          <p:cNvCxnSpPr/>
          <p:nvPr/>
        </p:nvCxnSpPr>
        <p:spPr>
          <a:xfrm>
            <a:off x="257578" y="4677108"/>
            <a:ext cx="2923503" cy="69796"/>
          </a:xfrm>
          <a:prstGeom prst="line">
            <a:avLst/>
          </a:prstGeom>
          <a:ln w="28575">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5396248" y="5048518"/>
            <a:ext cx="3451538" cy="1468192"/>
          </a:xfrm>
          <a:custGeom>
            <a:avLst/>
            <a:gdLst>
              <a:gd name="connsiteX0" fmla="*/ 0 w 3451538"/>
              <a:gd name="connsiteY0" fmla="*/ 0 h 1468192"/>
              <a:gd name="connsiteX1" fmla="*/ 1146220 w 3451538"/>
              <a:gd name="connsiteY1" fmla="*/ 1468192 h 1468192"/>
              <a:gd name="connsiteX2" fmla="*/ 3374265 w 3451538"/>
              <a:gd name="connsiteY2" fmla="*/ 0 h 1468192"/>
              <a:gd name="connsiteX3" fmla="*/ 3374265 w 3451538"/>
              <a:gd name="connsiteY3" fmla="*/ 0 h 1468192"/>
              <a:gd name="connsiteX4" fmla="*/ 3451538 w 3451538"/>
              <a:gd name="connsiteY4" fmla="*/ 25758 h 1468192"/>
              <a:gd name="connsiteX5" fmla="*/ 3451538 w 3451538"/>
              <a:gd name="connsiteY5" fmla="*/ 25758 h 146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1538" h="1468192">
                <a:moveTo>
                  <a:pt x="0" y="0"/>
                </a:moveTo>
                <a:cubicBezTo>
                  <a:pt x="291921" y="734096"/>
                  <a:pt x="583843" y="1468192"/>
                  <a:pt x="1146220" y="1468192"/>
                </a:cubicBezTo>
                <a:cubicBezTo>
                  <a:pt x="1708597" y="1468192"/>
                  <a:pt x="3374265" y="0"/>
                  <a:pt x="3374265" y="0"/>
                </a:cubicBezTo>
                <a:lnTo>
                  <a:pt x="3374265" y="0"/>
                </a:lnTo>
                <a:lnTo>
                  <a:pt x="3451538" y="25758"/>
                </a:lnTo>
                <a:lnTo>
                  <a:pt x="3451538" y="25758"/>
                </a:lnTo>
              </a:path>
            </a:pathLst>
          </a:custGeom>
          <a:ln>
            <a:solidFill>
              <a:schemeClr val="bg1">
                <a:lumMod val="65000"/>
                <a:lumOff val="3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TextBox 25"/>
          <p:cNvSpPr txBox="1"/>
          <p:nvPr/>
        </p:nvSpPr>
        <p:spPr>
          <a:xfrm>
            <a:off x="7276563" y="4861774"/>
            <a:ext cx="978795" cy="400110"/>
          </a:xfrm>
          <a:prstGeom prst="rect">
            <a:avLst/>
          </a:prstGeom>
          <a:noFill/>
        </p:spPr>
        <p:txBody>
          <a:bodyPr wrap="square" rtlCol="0">
            <a:spAutoFit/>
          </a:bodyPr>
          <a:lstStyle/>
          <a:p>
            <a:r>
              <a:rPr lang="en-US" dirty="0" smtClean="0"/>
              <a:t>      </a:t>
            </a:r>
            <a:r>
              <a:rPr lang="en-US" sz="2000" dirty="0" smtClean="0">
                <a:solidFill>
                  <a:schemeClr val="bg1">
                    <a:lumMod val="65000"/>
                    <a:lumOff val="35000"/>
                  </a:schemeClr>
                </a:solidFill>
              </a:rPr>
              <a:t>H</a:t>
            </a:r>
            <a:endParaRPr lang="en-US" sz="2000" dirty="0">
              <a:solidFill>
                <a:schemeClr val="bg1">
                  <a:lumMod val="65000"/>
                  <a:lumOff val="35000"/>
                </a:schemeClr>
              </a:solidFill>
            </a:endParaRPr>
          </a:p>
        </p:txBody>
      </p:sp>
    </p:spTree>
    <p:extLst>
      <p:ext uri="{BB962C8B-B14F-4D97-AF65-F5344CB8AC3E}">
        <p14:creationId xmlns:p14="http://schemas.microsoft.com/office/powerpoint/2010/main" val="3310025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5793"/>
          </a:xfrm>
        </p:spPr>
        <p:txBody>
          <a:bodyPr>
            <a:normAutofit fontScale="90000"/>
          </a:bodyPr>
          <a:lstStyle/>
          <a:p>
            <a:r>
              <a:rPr lang="en-US" dirty="0" smtClean="0"/>
              <a:t>Steps involved in Constructing a Beefed Rolex HOQ</a:t>
            </a:r>
            <a:endParaRPr lang="en-US" dirty="0"/>
          </a:p>
        </p:txBody>
      </p:sp>
      <p:sp>
        <p:nvSpPr>
          <p:cNvPr id="3" name="Content Placeholder 2"/>
          <p:cNvSpPr>
            <a:spLocks noGrp="1"/>
          </p:cNvSpPr>
          <p:nvPr>
            <p:ph idx="1"/>
          </p:nvPr>
        </p:nvSpPr>
        <p:spPr>
          <a:xfrm>
            <a:off x="154545" y="1545465"/>
            <a:ext cx="11771291" cy="5100034"/>
          </a:xfrm>
        </p:spPr>
        <p:txBody>
          <a:bodyPr>
            <a:normAutofit/>
          </a:bodyPr>
          <a:lstStyle/>
          <a:p>
            <a:pPr lvl="0"/>
            <a:r>
              <a:rPr lang="en-US" sz="2400" dirty="0">
                <a:solidFill>
                  <a:schemeClr val="tx1"/>
                </a:solidFill>
                <a:effectLst/>
                <a:latin typeface="Times New Roman" panose="02020603050405020304" pitchFamily="18" charset="0"/>
                <a:cs typeface="Times New Roman" panose="02020603050405020304" pitchFamily="18" charset="0"/>
              </a:rPr>
              <a:t>Recording voice of the customer(their wants or needs)</a:t>
            </a:r>
          </a:p>
          <a:p>
            <a:r>
              <a:rPr lang="en-US" sz="2400" dirty="0" smtClean="0">
                <a:solidFill>
                  <a:schemeClr val="tx1"/>
                </a:solidFill>
                <a:effectLst/>
                <a:latin typeface="Times New Roman" panose="02020603050405020304" pitchFamily="18" charset="0"/>
                <a:cs typeface="Times New Roman" panose="02020603050405020304" pitchFamily="18" charset="0"/>
              </a:rPr>
              <a:t>Ranking the importance</a:t>
            </a:r>
          </a:p>
          <a:p>
            <a:r>
              <a:rPr lang="en-US" sz="2400" dirty="0">
                <a:solidFill>
                  <a:schemeClr val="tx1"/>
                </a:solidFill>
                <a:effectLst/>
                <a:latin typeface="Times New Roman" panose="02020603050405020304" pitchFamily="18" charset="0"/>
                <a:cs typeface="Times New Roman" panose="02020603050405020304" pitchFamily="18" charset="0"/>
              </a:rPr>
              <a:t>Translate customer wants into the technical descriptors </a:t>
            </a:r>
            <a:endParaRPr lang="en-US" sz="2400" dirty="0" smtClean="0">
              <a:solidFill>
                <a:schemeClr val="tx1"/>
              </a:solidFill>
              <a:effectLst/>
              <a:latin typeface="Times New Roman" panose="02020603050405020304" pitchFamily="18" charset="0"/>
              <a:cs typeface="Times New Roman" panose="02020603050405020304" pitchFamily="18" charset="0"/>
            </a:endParaRPr>
          </a:p>
          <a:p>
            <a:pPr lvl="0"/>
            <a:r>
              <a:rPr lang="en-US" sz="2400" dirty="0">
                <a:solidFill>
                  <a:schemeClr val="tx1"/>
                </a:solidFill>
                <a:effectLst/>
                <a:latin typeface="Times New Roman" panose="02020603050405020304" pitchFamily="18" charset="0"/>
                <a:cs typeface="Times New Roman" panose="02020603050405020304" pitchFamily="18" charset="0"/>
              </a:rPr>
              <a:t>Examine relationships between design between design and the customer </a:t>
            </a:r>
            <a:r>
              <a:rPr lang="en-US" sz="2400" dirty="0" smtClean="0">
                <a:solidFill>
                  <a:schemeClr val="tx1"/>
                </a:solidFill>
                <a:effectLst/>
                <a:latin typeface="Times New Roman" panose="02020603050405020304" pitchFamily="18" charset="0"/>
                <a:cs typeface="Times New Roman" panose="02020603050405020304" pitchFamily="18" charset="0"/>
              </a:rPr>
              <a:t>requirements.</a:t>
            </a:r>
          </a:p>
          <a:p>
            <a:pPr lvl="0"/>
            <a:r>
              <a:rPr lang="en-US" sz="2400" dirty="0">
                <a:solidFill>
                  <a:schemeClr val="tx1"/>
                </a:solidFill>
                <a:effectLst/>
                <a:latin typeface="Times New Roman" panose="02020603050405020304" pitchFamily="18" charset="0"/>
                <a:cs typeface="Times New Roman" panose="02020603050405020304" pitchFamily="18" charset="0"/>
              </a:rPr>
              <a:t>Ranking what is important in terms of Design</a:t>
            </a:r>
          </a:p>
          <a:p>
            <a:pPr lvl="0"/>
            <a:r>
              <a:rPr lang="en-US" sz="2400" dirty="0">
                <a:solidFill>
                  <a:schemeClr val="tx1"/>
                </a:solidFill>
                <a:effectLst/>
                <a:latin typeface="Times New Roman" panose="02020603050405020304" pitchFamily="18" charset="0"/>
                <a:cs typeface="Times New Roman" panose="02020603050405020304" pitchFamily="18" charset="0"/>
              </a:rPr>
              <a:t>Look at relationships in design requirement themselves</a:t>
            </a:r>
          </a:p>
          <a:p>
            <a:pPr lvl="0"/>
            <a:r>
              <a:rPr lang="en-US" sz="2400" dirty="0">
                <a:solidFill>
                  <a:schemeClr val="tx1"/>
                </a:solidFill>
                <a:effectLst/>
                <a:latin typeface="Times New Roman" panose="02020603050405020304" pitchFamily="18" charset="0"/>
                <a:cs typeface="Times New Roman" panose="02020603050405020304" pitchFamily="18" charset="0"/>
              </a:rPr>
              <a:t>Customer rating of competitors(their perception of us to our product)</a:t>
            </a:r>
          </a:p>
          <a:p>
            <a:pPr lvl="0"/>
            <a:r>
              <a:rPr lang="en-US" sz="2400" dirty="0">
                <a:solidFill>
                  <a:schemeClr val="tx1"/>
                </a:solidFill>
                <a:effectLst/>
                <a:latin typeface="Times New Roman" panose="02020603050405020304" pitchFamily="18" charset="0"/>
                <a:cs typeface="Times New Roman" panose="02020603050405020304" pitchFamily="18" charset="0"/>
              </a:rPr>
              <a:t>Organizational difficulties on delivering required product.</a:t>
            </a:r>
          </a:p>
          <a:p>
            <a:pPr lvl="0"/>
            <a:r>
              <a:rPr lang="en-US" sz="2400" dirty="0">
                <a:solidFill>
                  <a:schemeClr val="tx1"/>
                </a:solidFill>
                <a:effectLst/>
                <a:latin typeface="Times New Roman" panose="02020603050405020304" pitchFamily="18" charset="0"/>
                <a:cs typeface="Times New Roman" panose="02020603050405020304" pitchFamily="18" charset="0"/>
              </a:rPr>
              <a:t>Recording targets with technical evaluation of the competitors.</a:t>
            </a:r>
          </a:p>
          <a:p>
            <a:pPr lvl="0"/>
            <a:endParaRPr lang="en-US" sz="2400" dirty="0">
              <a:solidFill>
                <a:schemeClr val="tx1"/>
              </a:solidFill>
              <a:effectLst/>
              <a:latin typeface="Times New Roman" panose="02020603050405020304" pitchFamily="18" charset="0"/>
              <a:cs typeface="Times New Roman" panose="02020603050405020304" pitchFamily="18" charset="0"/>
            </a:endParaRPr>
          </a:p>
          <a:p>
            <a:endParaRPr lang="en-US" sz="240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43572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 have learnt out of HOQ</a:t>
            </a:r>
            <a:endParaRPr lang="en-US" dirty="0"/>
          </a:p>
        </p:txBody>
      </p:sp>
      <p:sp>
        <p:nvSpPr>
          <p:cNvPr id="3" name="Content Placeholder 2"/>
          <p:cNvSpPr>
            <a:spLocks noGrp="1"/>
          </p:cNvSpPr>
          <p:nvPr>
            <p:ph idx="1"/>
          </p:nvPr>
        </p:nvSpPr>
        <p:spPr>
          <a:xfrm>
            <a:off x="1583496" y="2505181"/>
            <a:ext cx="10353762" cy="4058751"/>
          </a:xfrm>
        </p:spPr>
        <p:txBody>
          <a:bodyPr>
            <a:normAutofit/>
          </a:bodyPr>
          <a:lstStyle/>
          <a:p>
            <a:r>
              <a:rPr lang="en-US" sz="2400" dirty="0" smtClean="0">
                <a:solidFill>
                  <a:schemeClr val="tx1"/>
                </a:solidFill>
                <a:latin typeface="Times New Roman" panose="02020603050405020304" pitchFamily="18" charset="0"/>
                <a:cs typeface="Times New Roman" panose="02020603050405020304" pitchFamily="18" charset="0"/>
              </a:rPr>
              <a:t>Customers play a vital role in requirements engineering</a:t>
            </a:r>
          </a:p>
          <a:p>
            <a:r>
              <a:rPr lang="en-US" sz="2400" dirty="0" smtClean="0">
                <a:solidFill>
                  <a:schemeClr val="tx1"/>
                </a:solidFill>
                <a:latin typeface="Times New Roman" panose="02020603050405020304" pitchFamily="18" charset="0"/>
                <a:cs typeface="Times New Roman" panose="02020603050405020304" pitchFamily="18" charset="0"/>
              </a:rPr>
              <a:t>The HOQ designing can be time consuming but it is so helpful</a:t>
            </a:r>
          </a:p>
          <a:p>
            <a:r>
              <a:rPr lang="en-US" sz="2400" dirty="0" smtClean="0">
                <a:solidFill>
                  <a:schemeClr val="tx1"/>
                </a:solidFill>
                <a:latin typeface="Times New Roman" panose="02020603050405020304" pitchFamily="18" charset="0"/>
                <a:cs typeface="Times New Roman" panose="02020603050405020304" pitchFamily="18" charset="0"/>
              </a:rPr>
              <a:t>HOQ helps in prioritizing requirements.</a:t>
            </a:r>
          </a:p>
          <a:p>
            <a:r>
              <a:rPr lang="en-US" sz="2400" dirty="0" smtClean="0">
                <a:solidFill>
                  <a:schemeClr val="tx1"/>
                </a:solidFill>
                <a:latin typeface="Times New Roman" panose="02020603050405020304" pitchFamily="18" charset="0"/>
                <a:cs typeface="Times New Roman" panose="02020603050405020304" pitchFamily="18" charset="0"/>
              </a:rPr>
              <a:t>Guides in mapping customer wants to technical capabilities</a:t>
            </a:r>
          </a:p>
          <a:p>
            <a:r>
              <a:rPr lang="en-US" sz="2400" dirty="0" smtClean="0">
                <a:solidFill>
                  <a:schemeClr val="tx1"/>
                </a:solidFill>
                <a:latin typeface="Times New Roman" panose="02020603050405020304" pitchFamily="18" charset="0"/>
                <a:cs typeface="Times New Roman" panose="02020603050405020304" pitchFamily="18" charset="0"/>
              </a:rPr>
              <a:t>Helps to understand the competitors and how to edge them.</a:t>
            </a: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45767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Negative Software Testing Funny 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4000" y="0"/>
            <a:ext cx="9144000" cy="6858000"/>
          </a:xfrm>
        </p:spPr>
      </p:pic>
    </p:spTree>
    <p:extLst>
      <p:ext uri="{BB962C8B-B14F-4D97-AF65-F5344CB8AC3E}">
        <p14:creationId xmlns:p14="http://schemas.microsoft.com/office/powerpoint/2010/main" val="2265830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800</TotalTime>
  <Words>1227</Words>
  <Application>Microsoft Office PowerPoint</Application>
  <PresentationFormat>Widescreen</PresentationFormat>
  <Paragraphs>146</Paragraphs>
  <Slides>28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Algerian</vt:lpstr>
      <vt:lpstr>Arial</vt:lpstr>
      <vt:lpstr>Calisto MT</vt:lpstr>
      <vt:lpstr>Times New Roman</vt:lpstr>
      <vt:lpstr>Trebuchet MS</vt:lpstr>
      <vt:lpstr>Wingdings 2</vt:lpstr>
      <vt:lpstr>Slate</vt:lpstr>
      <vt:lpstr>Advanced Software Engineering processes - Assignments</vt:lpstr>
      <vt:lpstr>House Of Quality - HOQ</vt:lpstr>
      <vt:lpstr>PowerPoint Presentation</vt:lpstr>
      <vt:lpstr>Beefed Rolex HOQ</vt:lpstr>
      <vt:lpstr>PowerPoint Presentation</vt:lpstr>
      <vt:lpstr>PowerPoint Presentation</vt:lpstr>
      <vt:lpstr>Steps involved in Constructing a Beefed Rolex HOQ</vt:lpstr>
      <vt:lpstr>What I have learnt out of HOQ</vt:lpstr>
      <vt:lpstr>PowerPoint Presentation</vt:lpstr>
      <vt:lpstr>TESTING</vt:lpstr>
      <vt:lpstr>PowerPoint Presentation</vt:lpstr>
      <vt:lpstr>Test Plan</vt:lpstr>
      <vt:lpstr>PowerPoint Presentation</vt:lpstr>
      <vt:lpstr>OUT OF SCOPE</vt:lpstr>
      <vt:lpstr>Out comes of the tests</vt:lpstr>
      <vt:lpstr>PowerPoint Presentation</vt:lpstr>
      <vt:lpstr>Code Review</vt:lpstr>
      <vt:lpstr>Yard Sticks I used when doing my Code Review</vt:lpstr>
      <vt:lpstr>Code Review check list</vt:lpstr>
      <vt:lpstr>Use Code review tool</vt:lpstr>
      <vt:lpstr>Performing Code Review</vt:lpstr>
      <vt:lpstr>Recommendations</vt:lpstr>
      <vt:lpstr>Code Review necessitates Refactoring</vt:lpstr>
      <vt:lpstr>Code Refactoring</vt:lpstr>
      <vt:lpstr>What is code refactoring?</vt:lpstr>
      <vt:lpstr>Reason for doing code refactoring</vt:lpstr>
      <vt:lpstr>Effects of not refactoring code</vt:lpstr>
      <vt:lpstr>Performing Code Refactoring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Software Engineering processes - Assignments</dc:title>
  <dc:creator>Dev</dc:creator>
  <cp:lastModifiedBy>Dev</cp:lastModifiedBy>
  <cp:revision>37</cp:revision>
  <dcterms:created xsi:type="dcterms:W3CDTF">2022-09-15T07:14:12Z</dcterms:created>
  <dcterms:modified xsi:type="dcterms:W3CDTF">2022-09-16T20:36:09Z</dcterms:modified>
</cp:coreProperties>
</file>